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287000" cx="18288000"/>
  <p:notesSz cx="6858000" cy="9144000"/>
  <p:embeddedFontLst>
    <p:embeddedFont>
      <p:font typeface="Manrope Light"/>
      <p:regular r:id="rId34"/>
      <p:bold r:id="rId35"/>
    </p:embeddedFont>
    <p:embeddedFont>
      <p:font typeface="Roboto"/>
      <p:regular r:id="rId36"/>
      <p:bold r:id="rId37"/>
      <p:italic r:id="rId38"/>
      <p:boldItalic r:id="rId39"/>
    </p:embeddedFont>
    <p:embeddedFont>
      <p:font typeface="Manrope"/>
      <p:regular r:id="rId40"/>
      <p:bold r:id="rId41"/>
    </p:embeddedFont>
    <p:embeddedFont>
      <p:font typeface="Manrope Medium"/>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608">
          <p15:clr>
            <a:srgbClr val="9AA0A6"/>
          </p15:clr>
        </p15:guide>
        <p15:guide id="2" pos="4787">
          <p15:clr>
            <a:srgbClr val="9AA0A6"/>
          </p15:clr>
        </p15:guide>
      </p15:sldGuideLst>
    </p:ext>
    <p:ext uri="GoogleSlidesCustomDataVersion2">
      <go:slidesCustomData xmlns:go="http://customooxmlschemas.google.com/" r:id="rId44" roundtripDataSignature="AMtx7mhXtlE1iRiZrXxOuxjuN/2i2Mgm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608" orient="horz"/>
        <p:guide pos="478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nrope-regular.fntdata"/><Relationship Id="rId20" Type="http://schemas.openxmlformats.org/officeDocument/2006/relationships/slide" Target="slides/slide15.xml"/><Relationship Id="rId42" Type="http://schemas.openxmlformats.org/officeDocument/2006/relationships/font" Target="fonts/ManropeMedium-regular.fntdata"/><Relationship Id="rId41" Type="http://schemas.openxmlformats.org/officeDocument/2006/relationships/font" Target="fonts/Manrope-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ManropeMedium-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anropeLight-bold.fntdata"/><Relationship Id="rId12" Type="http://schemas.openxmlformats.org/officeDocument/2006/relationships/slide" Target="slides/slide7.xml"/><Relationship Id="rId34" Type="http://schemas.openxmlformats.org/officeDocument/2006/relationships/font" Target="fonts/ManropeLight-regular.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f501eb343f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f501eb343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f345c835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f345c835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501eb343f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501eb343f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501eb343f_1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501eb343f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501eb343f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501eb343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dfbf720d22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dfbf720d2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501eb343f_1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501eb343f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f501eb343f_1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f501eb343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5476504d3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5476504d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5476504d3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5476504d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f501eb343f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f501eb343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5476504d3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5476504d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dfbf720d2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dfbf720d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fbf720d22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dfbf720d2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f15516128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df155161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5476504d3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5476504d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5615467c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5615467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5615467c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5615467c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5615467cb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5615467c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f501eb343f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f501eb343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f501eb343f_1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501eb343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f501eb343f_1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f501eb343f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f501eb343f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f501eb343f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501eb343f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501eb343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f501eb343f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f501eb343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f345c8359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f345c835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Manrope"/>
              <a:buNone/>
              <a:defRPr b="0" i="0" sz="4400" u="none" cap="none" strike="noStrike">
                <a:solidFill>
                  <a:schemeClr val="dk1"/>
                </a:solidFill>
                <a:latin typeface="Manrope"/>
                <a:ea typeface="Manrope"/>
                <a:cs typeface="Manrope"/>
                <a:sym typeface="Manrop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Manrope"/>
              <a:buChar char="•"/>
              <a:defRPr b="0" i="0" sz="3200" u="none" cap="none" strike="noStrike">
                <a:solidFill>
                  <a:schemeClr val="dk1"/>
                </a:solidFill>
                <a:latin typeface="Manrope"/>
                <a:ea typeface="Manrope"/>
                <a:cs typeface="Manrope"/>
                <a:sym typeface="Manrope"/>
              </a:defRPr>
            </a:lvl1pPr>
            <a:lvl2pPr indent="-406400" lvl="1" marL="914400" marR="0" rtl="0" algn="l">
              <a:lnSpc>
                <a:spcPct val="100000"/>
              </a:lnSpc>
              <a:spcBef>
                <a:spcPts val="560"/>
              </a:spcBef>
              <a:spcAft>
                <a:spcPts val="0"/>
              </a:spcAft>
              <a:buClr>
                <a:schemeClr val="dk1"/>
              </a:buClr>
              <a:buSzPts val="2800"/>
              <a:buFont typeface="Manrope"/>
              <a:buChar char="–"/>
              <a:defRPr b="0" i="0" sz="2800" u="none" cap="none" strike="noStrike">
                <a:solidFill>
                  <a:schemeClr val="dk1"/>
                </a:solidFill>
                <a:latin typeface="Manrope"/>
                <a:ea typeface="Manrope"/>
                <a:cs typeface="Manrope"/>
                <a:sym typeface="Manrope"/>
              </a:defRPr>
            </a:lvl2pPr>
            <a:lvl3pPr indent="-381000" lvl="2" marL="1371600" marR="0" rtl="0" algn="l">
              <a:lnSpc>
                <a:spcPct val="100000"/>
              </a:lnSpc>
              <a:spcBef>
                <a:spcPts val="480"/>
              </a:spcBef>
              <a:spcAft>
                <a:spcPts val="0"/>
              </a:spcAft>
              <a:buClr>
                <a:schemeClr val="dk1"/>
              </a:buClr>
              <a:buSzPts val="2400"/>
              <a:buFont typeface="Manrope"/>
              <a:buChar char="•"/>
              <a:defRPr b="0" i="0" sz="2400" u="none" cap="none" strike="noStrike">
                <a:solidFill>
                  <a:schemeClr val="dk1"/>
                </a:solidFill>
                <a:latin typeface="Manrope"/>
                <a:ea typeface="Manrope"/>
                <a:cs typeface="Manrope"/>
                <a:sym typeface="Manrope"/>
              </a:defRPr>
            </a:lvl3pPr>
            <a:lvl4pPr indent="-355600" lvl="3" marL="1828800" marR="0" rtl="0" algn="l">
              <a:lnSpc>
                <a:spcPct val="100000"/>
              </a:lnSpc>
              <a:spcBef>
                <a:spcPts val="400"/>
              </a:spcBef>
              <a:spcAft>
                <a:spcPts val="0"/>
              </a:spcAft>
              <a:buClr>
                <a:schemeClr val="dk1"/>
              </a:buClr>
              <a:buSzPts val="2000"/>
              <a:buFont typeface="Manrope"/>
              <a:buChar char="–"/>
              <a:defRPr b="0" i="0" sz="2000" u="none" cap="none" strike="noStrike">
                <a:solidFill>
                  <a:schemeClr val="dk1"/>
                </a:solidFill>
                <a:latin typeface="Manrope"/>
                <a:ea typeface="Manrope"/>
                <a:cs typeface="Manrope"/>
                <a:sym typeface="Manrope"/>
              </a:defRPr>
            </a:lvl4pPr>
            <a:lvl5pPr indent="-355600" lvl="4" marL="2286000" marR="0" rtl="0" algn="l">
              <a:lnSpc>
                <a:spcPct val="100000"/>
              </a:lnSpc>
              <a:spcBef>
                <a:spcPts val="400"/>
              </a:spcBef>
              <a:spcAft>
                <a:spcPts val="0"/>
              </a:spcAft>
              <a:buClr>
                <a:schemeClr val="dk1"/>
              </a:buClr>
              <a:buSzPts val="2000"/>
              <a:buFont typeface="Manrope"/>
              <a:buChar char="»"/>
              <a:defRPr b="0" i="0" sz="2000" u="none" cap="none" strike="noStrike">
                <a:solidFill>
                  <a:schemeClr val="dk1"/>
                </a:solidFill>
                <a:latin typeface="Manrope"/>
                <a:ea typeface="Manrope"/>
                <a:cs typeface="Manrope"/>
                <a:sym typeface="Manrope"/>
              </a:defRPr>
            </a:lvl5pPr>
            <a:lvl6pPr indent="-355600" lvl="5" marL="2743200" marR="0" rtl="0" algn="l">
              <a:lnSpc>
                <a:spcPct val="100000"/>
              </a:lnSpc>
              <a:spcBef>
                <a:spcPts val="400"/>
              </a:spcBef>
              <a:spcAft>
                <a:spcPts val="0"/>
              </a:spcAft>
              <a:buClr>
                <a:schemeClr val="dk1"/>
              </a:buClr>
              <a:buSzPts val="2000"/>
              <a:buFont typeface="Manrope"/>
              <a:buChar char="•"/>
              <a:defRPr b="0" i="0" sz="2000" u="none" cap="none" strike="noStrike">
                <a:solidFill>
                  <a:schemeClr val="dk1"/>
                </a:solidFill>
                <a:latin typeface="Manrope"/>
                <a:ea typeface="Manrope"/>
                <a:cs typeface="Manrope"/>
                <a:sym typeface="Manrope"/>
              </a:defRPr>
            </a:lvl6pPr>
            <a:lvl7pPr indent="-355600" lvl="6" marL="3200400" marR="0" rtl="0" algn="l">
              <a:lnSpc>
                <a:spcPct val="100000"/>
              </a:lnSpc>
              <a:spcBef>
                <a:spcPts val="400"/>
              </a:spcBef>
              <a:spcAft>
                <a:spcPts val="0"/>
              </a:spcAft>
              <a:buClr>
                <a:schemeClr val="dk1"/>
              </a:buClr>
              <a:buSzPts val="2000"/>
              <a:buFont typeface="Manrope"/>
              <a:buChar char="•"/>
              <a:defRPr b="0" i="0" sz="2000" u="none" cap="none" strike="noStrike">
                <a:solidFill>
                  <a:schemeClr val="dk1"/>
                </a:solidFill>
                <a:latin typeface="Manrope"/>
                <a:ea typeface="Manrope"/>
                <a:cs typeface="Manrope"/>
                <a:sym typeface="Manrope"/>
              </a:defRPr>
            </a:lvl7pPr>
            <a:lvl8pPr indent="-355600" lvl="7" marL="3657600" marR="0" rtl="0" algn="l">
              <a:lnSpc>
                <a:spcPct val="100000"/>
              </a:lnSpc>
              <a:spcBef>
                <a:spcPts val="400"/>
              </a:spcBef>
              <a:spcAft>
                <a:spcPts val="0"/>
              </a:spcAft>
              <a:buClr>
                <a:schemeClr val="dk1"/>
              </a:buClr>
              <a:buSzPts val="2000"/>
              <a:buFont typeface="Manrope"/>
              <a:buChar char="•"/>
              <a:defRPr b="0" i="0" sz="2000" u="none" cap="none" strike="noStrike">
                <a:solidFill>
                  <a:schemeClr val="dk1"/>
                </a:solidFill>
                <a:latin typeface="Manrope"/>
                <a:ea typeface="Manrope"/>
                <a:cs typeface="Manrope"/>
                <a:sym typeface="Manrope"/>
              </a:defRPr>
            </a:lvl8pPr>
            <a:lvl9pPr indent="-355600" lvl="8" marL="4114800" marR="0" rtl="0" algn="l">
              <a:lnSpc>
                <a:spcPct val="100000"/>
              </a:lnSpc>
              <a:spcBef>
                <a:spcPts val="400"/>
              </a:spcBef>
              <a:spcAft>
                <a:spcPts val="0"/>
              </a:spcAft>
              <a:buClr>
                <a:schemeClr val="dk1"/>
              </a:buClr>
              <a:buSzPts val="2000"/>
              <a:buFont typeface="Manrope"/>
              <a:buChar char="•"/>
              <a:defRPr b="0" i="0" sz="2000" u="none" cap="none" strike="noStrike">
                <a:solidFill>
                  <a:schemeClr val="dk1"/>
                </a:solidFill>
                <a:latin typeface="Manrope"/>
                <a:ea typeface="Manrope"/>
                <a:cs typeface="Manrope"/>
                <a:sym typeface="Manrope"/>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Manrope"/>
              <a:buNone/>
              <a:defRPr b="0" i="0" sz="1200" u="none" cap="none" strike="noStrike">
                <a:solidFill>
                  <a:srgbClr val="888888"/>
                </a:solidFill>
                <a:latin typeface="Manrope"/>
                <a:ea typeface="Manrope"/>
                <a:cs typeface="Manrope"/>
                <a:sym typeface="Manrop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Manrope"/>
              <a:buNone/>
              <a:defRPr b="0" i="0" sz="1200" u="none" cap="none" strike="noStrike">
                <a:solidFill>
                  <a:srgbClr val="888888"/>
                </a:solidFill>
                <a:latin typeface="Manrope"/>
                <a:ea typeface="Manrope"/>
                <a:cs typeface="Manrope"/>
                <a:sym typeface="Manrope"/>
              </a:defRPr>
            </a:lvl1pPr>
            <a:lvl2pPr lvl="1" marR="0" rtl="0" algn="l">
              <a:lnSpc>
                <a:spcPct val="100000"/>
              </a:lnSpc>
              <a:spcBef>
                <a:spcPts val="0"/>
              </a:spcBef>
              <a:spcAft>
                <a:spcPts val="0"/>
              </a:spcAft>
              <a:buClr>
                <a:srgbClr val="000000"/>
              </a:buClr>
              <a:buSzPts val="1400"/>
              <a:buFont typeface="Manrope"/>
              <a:buNone/>
              <a:defRPr b="0" i="0" sz="1800" u="none" cap="none" strike="noStrike">
                <a:solidFill>
                  <a:schemeClr val="dk1"/>
                </a:solidFill>
                <a:latin typeface="Manrope"/>
                <a:ea typeface="Manrope"/>
                <a:cs typeface="Manrope"/>
                <a:sym typeface="Manrope"/>
              </a:defRPr>
            </a:lvl2pPr>
            <a:lvl3pPr lvl="2" marR="0" rtl="0" algn="l">
              <a:lnSpc>
                <a:spcPct val="100000"/>
              </a:lnSpc>
              <a:spcBef>
                <a:spcPts val="0"/>
              </a:spcBef>
              <a:spcAft>
                <a:spcPts val="0"/>
              </a:spcAft>
              <a:buClr>
                <a:srgbClr val="000000"/>
              </a:buClr>
              <a:buSzPts val="1400"/>
              <a:buFont typeface="Manrope"/>
              <a:buNone/>
              <a:defRPr b="0" i="0" sz="1800" u="none" cap="none" strike="noStrike">
                <a:solidFill>
                  <a:schemeClr val="dk1"/>
                </a:solidFill>
                <a:latin typeface="Manrope"/>
                <a:ea typeface="Manrope"/>
                <a:cs typeface="Manrope"/>
                <a:sym typeface="Manrope"/>
              </a:defRPr>
            </a:lvl3pPr>
            <a:lvl4pPr lvl="3" marR="0" rtl="0" algn="l">
              <a:lnSpc>
                <a:spcPct val="100000"/>
              </a:lnSpc>
              <a:spcBef>
                <a:spcPts val="0"/>
              </a:spcBef>
              <a:spcAft>
                <a:spcPts val="0"/>
              </a:spcAft>
              <a:buClr>
                <a:srgbClr val="000000"/>
              </a:buClr>
              <a:buSzPts val="1400"/>
              <a:buFont typeface="Manrope"/>
              <a:buNone/>
              <a:defRPr b="0" i="0" sz="1800" u="none" cap="none" strike="noStrike">
                <a:solidFill>
                  <a:schemeClr val="dk1"/>
                </a:solidFill>
                <a:latin typeface="Manrope"/>
                <a:ea typeface="Manrope"/>
                <a:cs typeface="Manrope"/>
                <a:sym typeface="Manrope"/>
              </a:defRPr>
            </a:lvl4pPr>
            <a:lvl5pPr lvl="4" marR="0" rtl="0" algn="l">
              <a:lnSpc>
                <a:spcPct val="100000"/>
              </a:lnSpc>
              <a:spcBef>
                <a:spcPts val="0"/>
              </a:spcBef>
              <a:spcAft>
                <a:spcPts val="0"/>
              </a:spcAft>
              <a:buClr>
                <a:srgbClr val="000000"/>
              </a:buClr>
              <a:buSzPts val="1400"/>
              <a:buFont typeface="Manrope"/>
              <a:buNone/>
              <a:defRPr b="0" i="0" sz="1800" u="none" cap="none" strike="noStrike">
                <a:solidFill>
                  <a:schemeClr val="dk1"/>
                </a:solidFill>
                <a:latin typeface="Manrope"/>
                <a:ea typeface="Manrope"/>
                <a:cs typeface="Manrope"/>
                <a:sym typeface="Manrope"/>
              </a:defRPr>
            </a:lvl5pPr>
            <a:lvl6pPr lvl="5" marR="0" rtl="0" algn="l">
              <a:lnSpc>
                <a:spcPct val="100000"/>
              </a:lnSpc>
              <a:spcBef>
                <a:spcPts val="0"/>
              </a:spcBef>
              <a:spcAft>
                <a:spcPts val="0"/>
              </a:spcAft>
              <a:buClr>
                <a:srgbClr val="000000"/>
              </a:buClr>
              <a:buSzPts val="1400"/>
              <a:buFont typeface="Manrope"/>
              <a:buNone/>
              <a:defRPr b="0" i="0" sz="1800" u="none" cap="none" strike="noStrike">
                <a:solidFill>
                  <a:schemeClr val="dk1"/>
                </a:solidFill>
                <a:latin typeface="Manrope"/>
                <a:ea typeface="Manrope"/>
                <a:cs typeface="Manrope"/>
                <a:sym typeface="Manrope"/>
              </a:defRPr>
            </a:lvl6pPr>
            <a:lvl7pPr lvl="6" marR="0" rtl="0" algn="l">
              <a:lnSpc>
                <a:spcPct val="100000"/>
              </a:lnSpc>
              <a:spcBef>
                <a:spcPts val="0"/>
              </a:spcBef>
              <a:spcAft>
                <a:spcPts val="0"/>
              </a:spcAft>
              <a:buClr>
                <a:srgbClr val="000000"/>
              </a:buClr>
              <a:buSzPts val="1400"/>
              <a:buFont typeface="Manrope"/>
              <a:buNone/>
              <a:defRPr b="0" i="0" sz="1800" u="none" cap="none" strike="noStrike">
                <a:solidFill>
                  <a:schemeClr val="dk1"/>
                </a:solidFill>
                <a:latin typeface="Manrope"/>
                <a:ea typeface="Manrope"/>
                <a:cs typeface="Manrope"/>
                <a:sym typeface="Manrope"/>
              </a:defRPr>
            </a:lvl7pPr>
            <a:lvl8pPr lvl="7" marR="0" rtl="0" algn="l">
              <a:lnSpc>
                <a:spcPct val="100000"/>
              </a:lnSpc>
              <a:spcBef>
                <a:spcPts val="0"/>
              </a:spcBef>
              <a:spcAft>
                <a:spcPts val="0"/>
              </a:spcAft>
              <a:buClr>
                <a:srgbClr val="000000"/>
              </a:buClr>
              <a:buSzPts val="1400"/>
              <a:buFont typeface="Manrope"/>
              <a:buNone/>
              <a:defRPr b="0" i="0" sz="1800" u="none" cap="none" strike="noStrike">
                <a:solidFill>
                  <a:schemeClr val="dk1"/>
                </a:solidFill>
                <a:latin typeface="Manrope"/>
                <a:ea typeface="Manrope"/>
                <a:cs typeface="Manrope"/>
                <a:sym typeface="Manrope"/>
              </a:defRPr>
            </a:lvl8pPr>
            <a:lvl9pPr lvl="8" marR="0" rtl="0" algn="l">
              <a:lnSpc>
                <a:spcPct val="100000"/>
              </a:lnSpc>
              <a:spcBef>
                <a:spcPts val="0"/>
              </a:spcBef>
              <a:spcAft>
                <a:spcPts val="0"/>
              </a:spcAft>
              <a:buClr>
                <a:srgbClr val="000000"/>
              </a:buClr>
              <a:buSzPts val="1400"/>
              <a:buFont typeface="Manrope"/>
              <a:buNone/>
              <a:defRPr b="0" i="0" sz="1800" u="none" cap="none" strike="noStrike">
                <a:solidFill>
                  <a:schemeClr val="dk1"/>
                </a:solidFill>
                <a:latin typeface="Manrope"/>
                <a:ea typeface="Manrope"/>
                <a:cs typeface="Manrope"/>
                <a:sym typeface="Manrope"/>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22.jpg"/><Relationship Id="rId5" Type="http://schemas.openxmlformats.org/officeDocument/2006/relationships/image" Target="../media/image34.png"/><Relationship Id="rId6"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jp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4"/>
          <p:cNvSpPr/>
          <p:nvPr/>
        </p:nvSpPr>
        <p:spPr>
          <a:xfrm>
            <a:off x="37200" y="0"/>
            <a:ext cx="18250800" cy="10359900"/>
          </a:xfrm>
          <a:prstGeom prst="rect">
            <a:avLst/>
          </a:prstGeom>
          <a:solidFill>
            <a:srgbClr val="000000"/>
          </a:solidFill>
          <a:ln>
            <a:noFill/>
          </a:ln>
        </p:spPr>
        <p:txBody>
          <a:bodyPr anchorCtr="0" anchor="ctr" bIns="88500" lIns="88500" spcFirstLastPara="1" rIns="88500" wrap="square" tIns="885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 name="Google Shape;85;p24"/>
          <p:cNvPicPr preferRelativeResize="0"/>
          <p:nvPr/>
        </p:nvPicPr>
        <p:blipFill rotWithShape="1">
          <a:blip r:embed="rId3">
            <a:alphaModFix amt="73000"/>
          </a:blip>
          <a:srcRect b="6015" l="0" r="0" t="0"/>
          <a:stretch/>
        </p:blipFill>
        <p:spPr>
          <a:xfrm flipH="1" rot="5400000">
            <a:off x="9872138" y="1940988"/>
            <a:ext cx="10212825" cy="6616699"/>
          </a:xfrm>
          <a:prstGeom prst="rect">
            <a:avLst/>
          </a:prstGeom>
          <a:noFill/>
          <a:ln>
            <a:noFill/>
          </a:ln>
        </p:spPr>
      </p:pic>
      <p:sp>
        <p:nvSpPr>
          <p:cNvPr id="86" name="Google Shape;86;p24"/>
          <p:cNvSpPr txBox="1"/>
          <p:nvPr/>
        </p:nvSpPr>
        <p:spPr>
          <a:xfrm>
            <a:off x="651175" y="4218350"/>
            <a:ext cx="14493000" cy="1342500"/>
          </a:xfrm>
          <a:prstGeom prst="rect">
            <a:avLst/>
          </a:prstGeom>
          <a:noFill/>
          <a:ln>
            <a:noFill/>
          </a:ln>
        </p:spPr>
        <p:txBody>
          <a:bodyPr anchorCtr="0" anchor="t" bIns="176950" lIns="176950" spcFirstLastPara="1" rIns="176950" wrap="square" tIns="176950">
            <a:spAutoFit/>
          </a:bodyPr>
          <a:lstStyle/>
          <a:p>
            <a:pPr indent="0" lvl="0" marL="0" marR="0" rtl="0" algn="l">
              <a:lnSpc>
                <a:spcPct val="100000"/>
              </a:lnSpc>
              <a:spcBef>
                <a:spcPts val="0"/>
              </a:spcBef>
              <a:spcAft>
                <a:spcPts val="0"/>
              </a:spcAft>
              <a:buClr>
                <a:srgbClr val="000000"/>
              </a:buClr>
              <a:buSzPts val="6400"/>
              <a:buFont typeface="Arial"/>
              <a:buNone/>
            </a:pPr>
            <a:r>
              <a:rPr b="1" lang="pt-BR" sz="6400">
                <a:solidFill>
                  <a:srgbClr val="FFFFFF"/>
                </a:solidFill>
                <a:latin typeface="Manrope"/>
                <a:ea typeface="Manrope"/>
                <a:cs typeface="Manrope"/>
                <a:sym typeface="Manrope"/>
              </a:rPr>
              <a:t>Grupo 1</a:t>
            </a:r>
            <a:endParaRPr b="0" i="0" sz="6400" u="none" cap="none" strike="noStrike">
              <a:solidFill>
                <a:srgbClr val="FFFFFF"/>
              </a:solidFill>
              <a:latin typeface="Manrope Light"/>
              <a:ea typeface="Manrope Light"/>
              <a:cs typeface="Manrope Light"/>
              <a:sym typeface="Manrope Light"/>
            </a:endParaRPr>
          </a:p>
        </p:txBody>
      </p:sp>
      <p:sp>
        <p:nvSpPr>
          <p:cNvPr id="87" name="Google Shape;87;p24"/>
          <p:cNvSpPr txBox="1"/>
          <p:nvPr/>
        </p:nvSpPr>
        <p:spPr>
          <a:xfrm>
            <a:off x="738175" y="5268250"/>
            <a:ext cx="8317200" cy="2697000"/>
          </a:xfrm>
          <a:prstGeom prst="rect">
            <a:avLst/>
          </a:prstGeom>
          <a:noFill/>
          <a:ln>
            <a:noFill/>
          </a:ln>
        </p:spPr>
        <p:txBody>
          <a:bodyPr anchorCtr="0" anchor="t" bIns="176950" lIns="176950" spcFirstLastPara="1" rIns="176950" wrap="square" tIns="176950">
            <a:spAutoFit/>
          </a:bodyPr>
          <a:lstStyle/>
          <a:p>
            <a:pPr indent="0" lvl="0" marL="0" marR="0" rtl="0" algn="l">
              <a:lnSpc>
                <a:spcPct val="100000"/>
              </a:lnSpc>
              <a:spcBef>
                <a:spcPts val="0"/>
              </a:spcBef>
              <a:spcAft>
                <a:spcPts val="0"/>
              </a:spcAft>
              <a:buClr>
                <a:srgbClr val="000000"/>
              </a:buClr>
              <a:buSzPts val="2800"/>
              <a:buFont typeface="Arial"/>
              <a:buNone/>
            </a:pPr>
            <a:r>
              <a:rPr lang="pt-BR" sz="2800">
                <a:solidFill>
                  <a:srgbClr val="FFFFFF"/>
                </a:solidFill>
                <a:latin typeface="Manrope Medium"/>
                <a:ea typeface="Manrope Medium"/>
                <a:cs typeface="Manrope Medium"/>
                <a:sym typeface="Manrope Medium"/>
              </a:rPr>
              <a:t>Monitoramento de desmatamento</a:t>
            </a:r>
            <a:br>
              <a:rPr lang="pt-BR" sz="2800">
                <a:solidFill>
                  <a:srgbClr val="FFFFFF"/>
                </a:solidFill>
                <a:latin typeface="Manrope Medium"/>
                <a:ea typeface="Manrope Medium"/>
                <a:cs typeface="Manrope Medium"/>
                <a:sym typeface="Manrope Medium"/>
              </a:rPr>
            </a:br>
            <a:br>
              <a:rPr lang="pt-BR" sz="2800">
                <a:solidFill>
                  <a:srgbClr val="FFFFFF"/>
                </a:solidFill>
                <a:latin typeface="Manrope Medium"/>
                <a:ea typeface="Manrope Medium"/>
                <a:cs typeface="Manrope Medium"/>
                <a:sym typeface="Manrope Medium"/>
              </a:rPr>
            </a:br>
            <a:r>
              <a:rPr lang="pt-BR" sz="2400">
                <a:solidFill>
                  <a:srgbClr val="FFFFFF"/>
                </a:solidFill>
                <a:latin typeface="Manrope Medium"/>
                <a:ea typeface="Manrope Medium"/>
                <a:cs typeface="Manrope Medium"/>
                <a:sym typeface="Manrope Medium"/>
              </a:rPr>
              <a:t>André Castro</a:t>
            </a:r>
            <a:endParaRPr sz="2400">
              <a:solidFill>
                <a:srgbClr val="FFFFFF"/>
              </a:solidFill>
              <a:latin typeface="Manrope Medium"/>
              <a:ea typeface="Manrope Medium"/>
              <a:cs typeface="Manrope Medium"/>
              <a:sym typeface="Manrope Medium"/>
            </a:endParaRPr>
          </a:p>
          <a:p>
            <a:pPr indent="0" lvl="0" marL="0" rtl="0" algn="l">
              <a:spcBef>
                <a:spcPts val="0"/>
              </a:spcBef>
              <a:spcAft>
                <a:spcPts val="0"/>
              </a:spcAft>
              <a:buClr>
                <a:schemeClr val="dk1"/>
              </a:buClr>
              <a:buSzPts val="1100"/>
              <a:buFont typeface="Arial"/>
              <a:buNone/>
            </a:pPr>
            <a:r>
              <a:rPr lang="pt-BR" sz="2400">
                <a:solidFill>
                  <a:srgbClr val="FFFFFF"/>
                </a:solidFill>
                <a:latin typeface="Manrope Medium"/>
                <a:ea typeface="Manrope Medium"/>
                <a:cs typeface="Manrope Medium"/>
                <a:sym typeface="Manrope Medium"/>
              </a:rPr>
              <a:t>Leandro Brito</a:t>
            </a:r>
            <a:endParaRPr sz="2400">
              <a:solidFill>
                <a:srgbClr val="FFFFFF"/>
              </a:solidFill>
              <a:latin typeface="Manrope Medium"/>
              <a:ea typeface="Manrope Medium"/>
              <a:cs typeface="Manrope Medium"/>
              <a:sym typeface="Manrope Medium"/>
            </a:endParaRPr>
          </a:p>
          <a:p>
            <a:pPr indent="0" lvl="0" marL="0" rtl="0" algn="l">
              <a:spcBef>
                <a:spcPts val="0"/>
              </a:spcBef>
              <a:spcAft>
                <a:spcPts val="0"/>
              </a:spcAft>
              <a:buClr>
                <a:schemeClr val="dk1"/>
              </a:buClr>
              <a:buSzPts val="1100"/>
              <a:buFont typeface="Arial"/>
              <a:buNone/>
            </a:pPr>
            <a:r>
              <a:rPr lang="pt-BR" sz="2400">
                <a:solidFill>
                  <a:srgbClr val="FFFFFF"/>
                </a:solidFill>
                <a:latin typeface="Manrope Medium"/>
                <a:ea typeface="Manrope Medium"/>
                <a:cs typeface="Manrope Medium"/>
                <a:sym typeface="Manrope Medium"/>
              </a:rPr>
              <a:t>Patrick Storck</a:t>
            </a:r>
            <a:endParaRPr sz="2400">
              <a:solidFill>
                <a:srgbClr val="FFFFFF"/>
              </a:solidFill>
              <a:latin typeface="Manrope Medium"/>
              <a:ea typeface="Manrope Medium"/>
              <a:cs typeface="Manrope Medium"/>
              <a:sym typeface="Manrope Medium"/>
            </a:endParaRPr>
          </a:p>
          <a:p>
            <a:pPr indent="0" lvl="0" marL="0" rtl="0" algn="l">
              <a:spcBef>
                <a:spcPts val="0"/>
              </a:spcBef>
              <a:spcAft>
                <a:spcPts val="0"/>
              </a:spcAft>
              <a:buClr>
                <a:schemeClr val="dk1"/>
              </a:buClr>
              <a:buSzPts val="1100"/>
              <a:buFont typeface="Arial"/>
              <a:buNone/>
            </a:pPr>
            <a:r>
              <a:rPr lang="pt-BR" sz="2400">
                <a:solidFill>
                  <a:srgbClr val="FFFFFF"/>
                </a:solidFill>
                <a:latin typeface="Manrope Medium"/>
                <a:ea typeface="Manrope Medium"/>
                <a:cs typeface="Manrope Medium"/>
                <a:sym typeface="Manrope Medium"/>
              </a:rPr>
              <a:t>Vitória Barbosa</a:t>
            </a:r>
            <a:endParaRPr sz="2400">
              <a:solidFill>
                <a:srgbClr val="FFFFFF"/>
              </a:solidFill>
              <a:latin typeface="Manrope Medium"/>
              <a:ea typeface="Manrope Medium"/>
              <a:cs typeface="Manrope Medium"/>
              <a:sym typeface="Manrope Medium"/>
            </a:endParaRPr>
          </a:p>
        </p:txBody>
      </p:sp>
      <p:pic>
        <p:nvPicPr>
          <p:cNvPr id="88" name="Google Shape;88;p24"/>
          <p:cNvPicPr preferRelativeResize="0"/>
          <p:nvPr/>
        </p:nvPicPr>
        <p:blipFill rotWithShape="1">
          <a:blip r:embed="rId4">
            <a:alphaModFix/>
          </a:blip>
          <a:srcRect b="0" l="0" r="0" t="0"/>
          <a:stretch/>
        </p:blipFill>
        <p:spPr>
          <a:xfrm>
            <a:off x="880650" y="8875225"/>
            <a:ext cx="2063260" cy="788400"/>
          </a:xfrm>
          <a:prstGeom prst="rect">
            <a:avLst/>
          </a:prstGeom>
          <a:noFill/>
          <a:ln>
            <a:noFill/>
          </a:ln>
        </p:spPr>
      </p:pic>
      <p:sp>
        <p:nvSpPr>
          <p:cNvPr id="89" name="Google Shape;89;p24"/>
          <p:cNvSpPr txBox="1"/>
          <p:nvPr/>
        </p:nvSpPr>
        <p:spPr>
          <a:xfrm>
            <a:off x="880650" y="3541272"/>
            <a:ext cx="3070800" cy="67707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pt-BR" sz="3200">
                <a:solidFill>
                  <a:schemeClr val="lt1"/>
                </a:solidFill>
                <a:latin typeface="Manrope"/>
                <a:ea typeface="Manrope"/>
                <a:cs typeface="Manrope"/>
                <a:sym typeface="Manrope"/>
              </a:rPr>
              <a:t>DSC1023PT</a:t>
            </a:r>
            <a:endParaRPr b="0" i="0" sz="3200" u="none" cap="none" strike="noStrike">
              <a:solidFill>
                <a:schemeClr val="lt1"/>
              </a:solidFill>
              <a:latin typeface="Manrope"/>
              <a:ea typeface="Manrope"/>
              <a:cs typeface="Manrope"/>
              <a:sym typeface="Manrop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f501eb343f_1_53"/>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Metodologia:</a:t>
            </a:r>
            <a:r>
              <a:rPr b="1" lang="pt-BR" sz="3300"/>
              <a:t> EDA para </a:t>
            </a:r>
            <a:r>
              <a:rPr b="1" lang="pt-BR" sz="3300"/>
              <a:t>Previsão:</a:t>
            </a:r>
            <a:endParaRPr b="1" sz="3300"/>
          </a:p>
        </p:txBody>
      </p:sp>
      <p:sp>
        <p:nvSpPr>
          <p:cNvPr id="154" name="Google Shape;154;g1f501eb343f_1_53"/>
          <p:cNvSpPr txBox="1"/>
          <p:nvPr>
            <p:ph idx="1" type="body"/>
          </p:nvPr>
        </p:nvSpPr>
        <p:spPr>
          <a:xfrm>
            <a:off x="508025" y="1417650"/>
            <a:ext cx="16915200" cy="1000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pt-BR" sz="2400"/>
              <a:t>Avaliação cruzada :</a:t>
            </a:r>
            <a:r>
              <a:rPr lang="pt-BR" sz="2400">
                <a:solidFill>
                  <a:srgbClr val="0D0D0D"/>
                </a:solidFill>
                <a:highlight>
                  <a:srgbClr val="FFFFFF"/>
                </a:highlight>
                <a:latin typeface="Roboto"/>
                <a:ea typeface="Roboto"/>
                <a:cs typeface="Roboto"/>
                <a:sym typeface="Roboto"/>
              </a:rPr>
              <a:t>Foi calculado o desmatamento e a preservação da vegetação nativa em um município. Esperava-se que o aumento do desmatamento resultasse em uma diminuição proporcional da vegetação nativa. </a:t>
            </a:r>
            <a:endParaRPr sz="2400"/>
          </a:p>
        </p:txBody>
      </p:sp>
      <p:pic>
        <p:nvPicPr>
          <p:cNvPr id="155" name="Google Shape;155;g1f501eb343f_1_53"/>
          <p:cNvPicPr preferRelativeResize="0"/>
          <p:nvPr/>
        </p:nvPicPr>
        <p:blipFill>
          <a:blip r:embed="rId3">
            <a:alphaModFix/>
          </a:blip>
          <a:stretch>
            <a:fillRect/>
          </a:stretch>
        </p:blipFill>
        <p:spPr>
          <a:xfrm>
            <a:off x="1431675" y="2378475"/>
            <a:ext cx="6632125" cy="3008075"/>
          </a:xfrm>
          <a:prstGeom prst="rect">
            <a:avLst/>
          </a:prstGeom>
          <a:noFill/>
          <a:ln>
            <a:noFill/>
          </a:ln>
        </p:spPr>
      </p:pic>
      <p:pic>
        <p:nvPicPr>
          <p:cNvPr id="156" name="Google Shape;156;g1f501eb343f_1_53"/>
          <p:cNvPicPr preferRelativeResize="0"/>
          <p:nvPr/>
        </p:nvPicPr>
        <p:blipFill>
          <a:blip r:embed="rId4">
            <a:alphaModFix/>
          </a:blip>
          <a:stretch>
            <a:fillRect/>
          </a:stretch>
        </p:blipFill>
        <p:spPr>
          <a:xfrm>
            <a:off x="1092925" y="6596150"/>
            <a:ext cx="7309625" cy="3501821"/>
          </a:xfrm>
          <a:prstGeom prst="rect">
            <a:avLst/>
          </a:prstGeom>
          <a:noFill/>
          <a:ln>
            <a:noFill/>
          </a:ln>
        </p:spPr>
      </p:pic>
      <p:sp>
        <p:nvSpPr>
          <p:cNvPr id="157" name="Google Shape;157;g1f501eb343f_1_53"/>
          <p:cNvSpPr txBox="1"/>
          <p:nvPr>
            <p:ph idx="1" type="body"/>
          </p:nvPr>
        </p:nvSpPr>
        <p:spPr>
          <a:xfrm>
            <a:off x="286475" y="5615150"/>
            <a:ext cx="17358300" cy="12858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pt-BR" sz="2400">
                <a:solidFill>
                  <a:srgbClr val="0D0D0D"/>
                </a:solidFill>
                <a:highlight>
                  <a:srgbClr val="FFFFFF"/>
                </a:highlight>
                <a:latin typeface="Roboto"/>
                <a:ea typeface="Roboto"/>
                <a:cs typeface="Roboto"/>
                <a:sym typeface="Roboto"/>
              </a:rPr>
              <a:t>Análise de Correlação: Foi investigado o comportamento das variáveis alvo para verificar se existe uma relação direta entre o desmatamento e o índice populacional das regiões.</a:t>
            </a:r>
            <a:endParaRPr sz="2400"/>
          </a:p>
        </p:txBody>
      </p:sp>
      <p:pic>
        <p:nvPicPr>
          <p:cNvPr id="158" name="Google Shape;158;g1f501eb343f_1_53"/>
          <p:cNvPicPr preferRelativeResize="0"/>
          <p:nvPr/>
        </p:nvPicPr>
        <p:blipFill>
          <a:blip r:embed="rId5">
            <a:alphaModFix/>
          </a:blip>
          <a:stretch>
            <a:fillRect/>
          </a:stretch>
        </p:blipFill>
        <p:spPr>
          <a:xfrm>
            <a:off x="9605600" y="6596150"/>
            <a:ext cx="7309626" cy="3700491"/>
          </a:xfrm>
          <a:prstGeom prst="rect">
            <a:avLst/>
          </a:prstGeom>
          <a:noFill/>
          <a:ln>
            <a:noFill/>
          </a:ln>
        </p:spPr>
      </p:pic>
      <p:pic>
        <p:nvPicPr>
          <p:cNvPr id="159" name="Google Shape;159;g1f501eb343f_1_53"/>
          <p:cNvPicPr preferRelativeResize="0"/>
          <p:nvPr/>
        </p:nvPicPr>
        <p:blipFill>
          <a:blip r:embed="rId6">
            <a:alphaModFix/>
          </a:blip>
          <a:stretch>
            <a:fillRect/>
          </a:stretch>
        </p:blipFill>
        <p:spPr>
          <a:xfrm>
            <a:off x="10058945" y="2378475"/>
            <a:ext cx="6402935" cy="2835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df345c8359_0_18"/>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Metodologia:</a:t>
            </a:r>
            <a:r>
              <a:rPr b="1" lang="pt-BR" sz="3300"/>
              <a:t> Previsão (Predictive Analytics):</a:t>
            </a:r>
            <a:endParaRPr b="1" sz="3300"/>
          </a:p>
        </p:txBody>
      </p:sp>
      <p:sp>
        <p:nvSpPr>
          <p:cNvPr id="165" name="Google Shape;165;g2df345c8359_0_18"/>
          <p:cNvSpPr txBox="1"/>
          <p:nvPr/>
        </p:nvSpPr>
        <p:spPr>
          <a:xfrm>
            <a:off x="457200" y="1542550"/>
            <a:ext cx="16909500" cy="21648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pt-BR" sz="3000">
                <a:solidFill>
                  <a:srgbClr val="0D0D0D"/>
                </a:solidFill>
                <a:highlight>
                  <a:srgbClr val="FFFFFF"/>
                </a:highlight>
                <a:latin typeface="Roboto"/>
                <a:ea typeface="Roboto"/>
                <a:cs typeface="Roboto"/>
                <a:sym typeface="Roboto"/>
              </a:rPr>
              <a:t>Foi realizado um teste com os modelos ARIMA, DARMA, SARIMA, LTMS e autoARIMA. O propósito das provas de conceito estava centrado em avaliar qual modelo obteria o melhor resultado para a arquitetura proposta, considerando o erro médio quadrado (MSE). A fórmula do erro médio quadrado é:</a:t>
            </a:r>
            <a:r>
              <a:rPr lang="pt-BR" sz="3000">
                <a:solidFill>
                  <a:srgbClr val="0D0D0D"/>
                </a:solidFill>
                <a:highlight>
                  <a:srgbClr val="FFFFFF"/>
                </a:highlight>
                <a:latin typeface="Roboto"/>
                <a:ea typeface="Roboto"/>
                <a:cs typeface="Roboto"/>
                <a:sym typeface="Roboto"/>
              </a:rPr>
              <a:t>  </a:t>
            </a:r>
            <a:endParaRPr sz="3000">
              <a:solidFill>
                <a:schemeClr val="dk1"/>
              </a:solidFill>
              <a:latin typeface="Manrope"/>
              <a:ea typeface="Manrope"/>
              <a:cs typeface="Manrope"/>
              <a:sym typeface="Manrope"/>
            </a:endParaRPr>
          </a:p>
        </p:txBody>
      </p:sp>
      <p:pic>
        <p:nvPicPr>
          <p:cNvPr id="166" name="Google Shape;166;g2df345c8359_0_18"/>
          <p:cNvPicPr preferRelativeResize="0"/>
          <p:nvPr/>
        </p:nvPicPr>
        <p:blipFill>
          <a:blip r:embed="rId3">
            <a:alphaModFix/>
          </a:blip>
          <a:stretch>
            <a:fillRect/>
          </a:stretch>
        </p:blipFill>
        <p:spPr>
          <a:xfrm>
            <a:off x="2641300" y="2917662"/>
            <a:ext cx="3289700" cy="722850"/>
          </a:xfrm>
          <a:prstGeom prst="rect">
            <a:avLst/>
          </a:prstGeom>
          <a:noFill/>
          <a:ln>
            <a:noFill/>
          </a:ln>
        </p:spPr>
      </p:pic>
      <p:pic>
        <p:nvPicPr>
          <p:cNvPr id="167" name="Google Shape;167;g2df345c8359_0_18"/>
          <p:cNvPicPr preferRelativeResize="0"/>
          <p:nvPr/>
        </p:nvPicPr>
        <p:blipFill>
          <a:blip r:embed="rId4">
            <a:alphaModFix/>
          </a:blip>
          <a:stretch>
            <a:fillRect/>
          </a:stretch>
        </p:blipFill>
        <p:spPr>
          <a:xfrm>
            <a:off x="9570850" y="4292600"/>
            <a:ext cx="7985843" cy="4546125"/>
          </a:xfrm>
          <a:prstGeom prst="rect">
            <a:avLst/>
          </a:prstGeom>
          <a:noFill/>
          <a:ln>
            <a:noFill/>
          </a:ln>
        </p:spPr>
      </p:pic>
      <p:pic>
        <p:nvPicPr>
          <p:cNvPr id="168" name="Google Shape;168;g2df345c8359_0_18"/>
          <p:cNvPicPr preferRelativeResize="0"/>
          <p:nvPr/>
        </p:nvPicPr>
        <p:blipFill>
          <a:blip r:embed="rId5">
            <a:alphaModFix/>
          </a:blip>
          <a:stretch>
            <a:fillRect/>
          </a:stretch>
        </p:blipFill>
        <p:spPr>
          <a:xfrm>
            <a:off x="762000" y="4354200"/>
            <a:ext cx="7985849" cy="44229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f501eb343f_1_59"/>
          <p:cNvSpPr txBox="1"/>
          <p:nvPr>
            <p:ph idx="1" type="body"/>
          </p:nvPr>
        </p:nvSpPr>
        <p:spPr>
          <a:xfrm>
            <a:off x="457200" y="1600200"/>
            <a:ext cx="17358300" cy="25401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lang="pt-BR" sz="3000">
                <a:solidFill>
                  <a:srgbClr val="0D0D0D"/>
                </a:solidFill>
                <a:highlight>
                  <a:srgbClr val="FFFFFF"/>
                </a:highlight>
                <a:latin typeface="Roboto"/>
                <a:ea typeface="Roboto"/>
                <a:cs typeface="Roboto"/>
                <a:sym typeface="Roboto"/>
              </a:rPr>
              <a:t>Após o desenvolvimento das etapas de back-end, que geraram todos os incrementos essenciais para o consumo da tecnologia, tornou-se necessário criar um mecanismo que permita o consumo dos artefatos por outras tecnologias de integração de forma fácil, rápida e com a maior segurança possível. Para esta tarefa, o Docker Container demonstra ser a ferramenta ideal para incorporar à arquitetura.</a:t>
            </a:r>
            <a:endParaRPr sz="3000"/>
          </a:p>
          <a:p>
            <a:pPr indent="0" lvl="0" marL="457200" rtl="0" algn="l">
              <a:spcBef>
                <a:spcPts val="360"/>
              </a:spcBef>
              <a:spcAft>
                <a:spcPts val="0"/>
              </a:spcAft>
              <a:buNone/>
            </a:pPr>
            <a:r>
              <a:t/>
            </a:r>
            <a:endParaRPr/>
          </a:p>
        </p:txBody>
      </p:sp>
      <p:sp>
        <p:nvSpPr>
          <p:cNvPr id="174" name="Google Shape;174;g1f501eb343f_1_59"/>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Metodologia:  MLOPS </a:t>
            </a:r>
            <a:endParaRPr b="1"/>
          </a:p>
        </p:txBody>
      </p:sp>
      <p:pic>
        <p:nvPicPr>
          <p:cNvPr id="175" name="Google Shape;175;g1f501eb343f_1_59"/>
          <p:cNvPicPr preferRelativeResize="0"/>
          <p:nvPr/>
        </p:nvPicPr>
        <p:blipFill>
          <a:blip r:embed="rId3">
            <a:alphaModFix/>
          </a:blip>
          <a:stretch>
            <a:fillRect/>
          </a:stretch>
        </p:blipFill>
        <p:spPr>
          <a:xfrm>
            <a:off x="752975" y="3814000"/>
            <a:ext cx="9707775" cy="6176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 name="Shape 179"/>
        <p:cNvGrpSpPr/>
        <p:nvPr/>
      </p:nvGrpSpPr>
      <p:grpSpPr>
        <a:xfrm>
          <a:off x="0" y="0"/>
          <a:ext cx="0" cy="0"/>
          <a:chOff x="0" y="0"/>
          <a:chExt cx="0" cy="0"/>
        </a:xfrm>
      </p:grpSpPr>
      <p:pic>
        <p:nvPicPr>
          <p:cNvPr id="180" name="Google Shape;180;g1f501eb343f_1_92"/>
          <p:cNvPicPr preferRelativeResize="0"/>
          <p:nvPr/>
        </p:nvPicPr>
        <p:blipFill>
          <a:blip r:embed="rId3">
            <a:alphaModFix amt="50000"/>
          </a:blip>
          <a:stretch>
            <a:fillRect/>
          </a:stretch>
        </p:blipFill>
        <p:spPr>
          <a:xfrm>
            <a:off x="16" y="29"/>
            <a:ext cx="18288000" cy="10286971"/>
          </a:xfrm>
          <a:prstGeom prst="rect">
            <a:avLst/>
          </a:prstGeom>
          <a:noFill/>
          <a:ln>
            <a:noFill/>
          </a:ln>
        </p:spPr>
      </p:pic>
      <p:sp>
        <p:nvSpPr>
          <p:cNvPr id="181" name="Google Shape;181;g1f501eb343f_1_92"/>
          <p:cNvSpPr txBox="1"/>
          <p:nvPr/>
        </p:nvSpPr>
        <p:spPr>
          <a:xfrm>
            <a:off x="651175" y="4218350"/>
            <a:ext cx="14493000" cy="1342500"/>
          </a:xfrm>
          <a:prstGeom prst="rect">
            <a:avLst/>
          </a:prstGeom>
          <a:noFill/>
          <a:ln>
            <a:noFill/>
          </a:ln>
        </p:spPr>
        <p:txBody>
          <a:bodyPr anchorCtr="0" anchor="t" bIns="176950" lIns="176950" spcFirstLastPara="1" rIns="176950" wrap="square" tIns="176950">
            <a:spAutoFit/>
          </a:bodyPr>
          <a:lstStyle/>
          <a:p>
            <a:pPr indent="0" lvl="0" marL="0" rtl="0" algn="l">
              <a:spcBef>
                <a:spcPts val="0"/>
              </a:spcBef>
              <a:spcAft>
                <a:spcPts val="0"/>
              </a:spcAft>
              <a:buClr>
                <a:schemeClr val="dk1"/>
              </a:buClr>
              <a:buSzPts val="1100"/>
              <a:buFont typeface="Arial"/>
              <a:buNone/>
            </a:pPr>
            <a:r>
              <a:rPr b="1" lang="pt-BR" sz="6400">
                <a:solidFill>
                  <a:srgbClr val="FFFFFF"/>
                </a:solidFill>
                <a:latin typeface="Manrope"/>
                <a:ea typeface="Manrope"/>
                <a:cs typeface="Manrope"/>
                <a:sym typeface="Manrope"/>
              </a:rPr>
              <a:t>Dados Utilizados</a:t>
            </a:r>
            <a:endParaRPr b="1" sz="6400">
              <a:solidFill>
                <a:srgbClr val="FFFFFF"/>
              </a:solidFill>
              <a:latin typeface="Manrope"/>
              <a:ea typeface="Manrope"/>
              <a:cs typeface="Manrope"/>
              <a:sym typeface="Manrope"/>
            </a:endParaRPr>
          </a:p>
        </p:txBody>
      </p:sp>
      <p:pic>
        <p:nvPicPr>
          <p:cNvPr id="182" name="Google Shape;182;g1f501eb343f_1_92"/>
          <p:cNvPicPr preferRelativeResize="0"/>
          <p:nvPr/>
        </p:nvPicPr>
        <p:blipFill rotWithShape="1">
          <a:blip r:embed="rId4">
            <a:alphaModFix/>
          </a:blip>
          <a:srcRect b="0" l="0" r="0" t="0"/>
          <a:stretch/>
        </p:blipFill>
        <p:spPr>
          <a:xfrm>
            <a:off x="880650" y="8875225"/>
            <a:ext cx="2063260" cy="78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f501eb343f_1_66"/>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Dados Utilizados</a:t>
            </a:r>
            <a:endParaRPr b="1"/>
          </a:p>
        </p:txBody>
      </p:sp>
      <p:sp>
        <p:nvSpPr>
          <p:cNvPr id="188" name="Google Shape;188;g1f501eb343f_1_66"/>
          <p:cNvSpPr txBox="1"/>
          <p:nvPr>
            <p:ph idx="1" type="body"/>
          </p:nvPr>
        </p:nvSpPr>
        <p:spPr>
          <a:xfrm>
            <a:off x="457200" y="1600200"/>
            <a:ext cx="17358300" cy="8303100"/>
          </a:xfrm>
          <a:prstGeom prst="rect">
            <a:avLst/>
          </a:prstGeom>
        </p:spPr>
        <p:txBody>
          <a:bodyPr anchorCtr="0" anchor="t" bIns="45700" lIns="91425" spcFirstLastPara="1" rIns="91425" wrap="square" tIns="45700">
            <a:normAutofit/>
          </a:bodyPr>
          <a:lstStyle/>
          <a:p>
            <a:pPr indent="0" lvl="0" marL="0" rtl="0" algn="l">
              <a:lnSpc>
                <a:spcPct val="100000"/>
              </a:lnSpc>
              <a:spcBef>
                <a:spcPts val="360"/>
              </a:spcBef>
              <a:spcAft>
                <a:spcPts val="0"/>
              </a:spcAft>
              <a:buClr>
                <a:schemeClr val="dk1"/>
              </a:buClr>
              <a:buSzPts val="1100"/>
              <a:buFont typeface="Arial"/>
              <a:buNone/>
            </a:pPr>
            <a:r>
              <a:rPr lang="pt-BR" sz="2400"/>
              <a:t>Os dados para este projeto são imagens de satélite obtidas gratuitamente pelo Serviço Geológico dos Estados Unidos (USGS). Especificamente, utilizamos imagens do satélite Landsat, que oferecem cobertura sazonal do globo com diferentes resoluções espaciais:</a:t>
            </a:r>
            <a:endParaRPr sz="2400"/>
          </a:p>
          <a:p>
            <a:pPr indent="0" lvl="0" marL="0" rtl="0" algn="l">
              <a:lnSpc>
                <a:spcPct val="100000"/>
              </a:lnSpc>
              <a:spcBef>
                <a:spcPts val="360"/>
              </a:spcBef>
              <a:spcAft>
                <a:spcPts val="0"/>
              </a:spcAft>
              <a:buClr>
                <a:schemeClr val="dk1"/>
              </a:buClr>
              <a:buSzPts val="1100"/>
              <a:buFont typeface="Arial"/>
              <a:buNone/>
            </a:pPr>
            <a:r>
              <a:t/>
            </a:r>
            <a:endParaRPr sz="2400"/>
          </a:p>
          <a:p>
            <a:pPr indent="-381000" lvl="0" marL="457200" rtl="0" algn="l">
              <a:lnSpc>
                <a:spcPct val="100000"/>
              </a:lnSpc>
              <a:spcBef>
                <a:spcPts val="360"/>
              </a:spcBef>
              <a:spcAft>
                <a:spcPts val="0"/>
              </a:spcAft>
              <a:buSzPts val="2400"/>
              <a:buChar char="•"/>
            </a:pPr>
            <a:r>
              <a:rPr b="1" lang="pt-BR" sz="2400"/>
              <a:t>Origem dos Dados:</a:t>
            </a:r>
            <a:r>
              <a:rPr lang="pt-BR" sz="2400"/>
              <a:t> Imagens de satélite Landsat;</a:t>
            </a:r>
            <a:br>
              <a:rPr lang="pt-BR" sz="2400"/>
            </a:br>
            <a:endParaRPr sz="2400"/>
          </a:p>
          <a:p>
            <a:pPr indent="-381000" lvl="0" marL="457200" rtl="0" algn="l">
              <a:lnSpc>
                <a:spcPct val="100000"/>
              </a:lnSpc>
              <a:spcBef>
                <a:spcPts val="0"/>
              </a:spcBef>
              <a:spcAft>
                <a:spcPts val="0"/>
              </a:spcAft>
              <a:buSzPts val="2400"/>
              <a:buChar char="•"/>
            </a:pPr>
            <a:r>
              <a:rPr b="1" lang="pt-BR" sz="2400"/>
              <a:t>Resolução Espacial:</a:t>
            </a:r>
            <a:r>
              <a:rPr lang="pt-BR" sz="2400"/>
              <a:t> 30 x 30 metros;</a:t>
            </a:r>
            <a:br>
              <a:rPr lang="pt-BR" sz="2400"/>
            </a:br>
            <a:endParaRPr sz="2400"/>
          </a:p>
          <a:p>
            <a:pPr indent="-381000" lvl="0" marL="457200" rtl="0" algn="l">
              <a:lnSpc>
                <a:spcPct val="100000"/>
              </a:lnSpc>
              <a:spcBef>
                <a:spcPts val="0"/>
              </a:spcBef>
              <a:spcAft>
                <a:spcPts val="0"/>
              </a:spcAft>
              <a:buSzPts val="2400"/>
              <a:buChar char="•"/>
            </a:pPr>
            <a:r>
              <a:rPr b="1" lang="pt-BR" sz="2400"/>
              <a:t>Plataforma de Acesso:</a:t>
            </a:r>
            <a:r>
              <a:rPr lang="pt-BR" sz="2400"/>
              <a:t> Google Earth Engine;</a:t>
            </a:r>
            <a:br>
              <a:rPr lang="pt-BR" sz="2400"/>
            </a:br>
            <a:endParaRPr sz="2400"/>
          </a:p>
          <a:p>
            <a:pPr indent="-381000" lvl="0" marL="457200" rtl="0" algn="l">
              <a:lnSpc>
                <a:spcPct val="100000"/>
              </a:lnSpc>
              <a:spcBef>
                <a:spcPts val="0"/>
              </a:spcBef>
              <a:spcAft>
                <a:spcPts val="0"/>
              </a:spcAft>
              <a:buSzPts val="2400"/>
              <a:buChar char="•"/>
            </a:pPr>
            <a:r>
              <a:rPr b="1" lang="pt-BR" sz="2400"/>
              <a:t>Série Temporal:</a:t>
            </a:r>
            <a:r>
              <a:rPr lang="pt-BR" sz="2400"/>
              <a:t> A série Landsat abrange mais de 30 anos de dados, desde o lançamento do Landsat 1 em 1972 até o mais recente Landsat 8, lançado em 2013, representando uma parte significativa dessa extensa série temporal;</a:t>
            </a:r>
            <a:br>
              <a:rPr lang="pt-BR" sz="2400"/>
            </a:br>
            <a:endParaRPr sz="2400"/>
          </a:p>
          <a:p>
            <a:pPr indent="-381000" lvl="0" marL="457200" rtl="0" algn="l">
              <a:lnSpc>
                <a:spcPct val="100000"/>
              </a:lnSpc>
              <a:spcBef>
                <a:spcPts val="0"/>
              </a:spcBef>
              <a:spcAft>
                <a:spcPts val="0"/>
              </a:spcAft>
              <a:buSzPts val="2400"/>
              <a:buChar char="•"/>
            </a:pPr>
            <a:r>
              <a:rPr b="1" lang="pt-BR" sz="2400"/>
              <a:t>Cobertura Geográfica:</a:t>
            </a:r>
            <a:r>
              <a:rPr lang="pt-BR" sz="2400"/>
              <a:t> Para este trabalho selecionamos 4 cidades do Brasil:</a:t>
            </a:r>
            <a:endParaRPr sz="2400"/>
          </a:p>
          <a:p>
            <a:pPr indent="-381000" lvl="1" marL="914400" rtl="0" algn="l">
              <a:lnSpc>
                <a:spcPct val="100000"/>
              </a:lnSpc>
              <a:spcBef>
                <a:spcPts val="0"/>
              </a:spcBef>
              <a:spcAft>
                <a:spcPts val="0"/>
              </a:spcAft>
              <a:buSzPts val="2400"/>
              <a:buChar char="–"/>
            </a:pPr>
            <a:r>
              <a:rPr lang="pt-BR" sz="2400"/>
              <a:t>Lucas do Rio Verde, MT</a:t>
            </a:r>
            <a:endParaRPr sz="2400"/>
          </a:p>
          <a:p>
            <a:pPr indent="-381000" lvl="1" marL="914400" rtl="0" algn="l">
              <a:lnSpc>
                <a:spcPct val="100000"/>
              </a:lnSpc>
              <a:spcBef>
                <a:spcPts val="0"/>
              </a:spcBef>
              <a:spcAft>
                <a:spcPts val="0"/>
              </a:spcAft>
              <a:buSzPts val="2400"/>
              <a:buChar char="–"/>
            </a:pPr>
            <a:r>
              <a:rPr lang="pt-BR" sz="2400"/>
              <a:t>Vila de Carajás - Parauapebas, PA</a:t>
            </a:r>
            <a:endParaRPr sz="2400"/>
          </a:p>
          <a:p>
            <a:pPr indent="-381000" lvl="1" marL="914400" rtl="0" algn="l">
              <a:lnSpc>
                <a:spcPct val="100000"/>
              </a:lnSpc>
              <a:spcBef>
                <a:spcPts val="0"/>
              </a:spcBef>
              <a:spcAft>
                <a:spcPts val="0"/>
              </a:spcAft>
              <a:buSzPts val="2400"/>
              <a:buChar char="–"/>
            </a:pPr>
            <a:r>
              <a:rPr lang="pt-BR" sz="2400"/>
              <a:t>Paracatu, MG</a:t>
            </a:r>
            <a:endParaRPr sz="2400"/>
          </a:p>
          <a:p>
            <a:pPr indent="-381000" lvl="1" marL="914400" rtl="0" algn="l">
              <a:lnSpc>
                <a:spcPct val="100000"/>
              </a:lnSpc>
              <a:spcBef>
                <a:spcPts val="0"/>
              </a:spcBef>
              <a:spcAft>
                <a:spcPts val="0"/>
              </a:spcAft>
              <a:buSzPts val="2400"/>
              <a:buChar char="–"/>
            </a:pPr>
            <a:r>
              <a:rPr lang="pt-BR" sz="2400"/>
              <a:t>São Paulo, SP</a:t>
            </a:r>
            <a:br>
              <a:rPr lang="pt-BR" sz="2400"/>
            </a:br>
            <a:endParaRPr sz="2400"/>
          </a:p>
          <a:p>
            <a:pPr indent="-381000" lvl="0" marL="457200" rtl="0" algn="l">
              <a:lnSpc>
                <a:spcPct val="100000"/>
              </a:lnSpc>
              <a:spcBef>
                <a:spcPts val="0"/>
              </a:spcBef>
              <a:spcAft>
                <a:spcPts val="0"/>
              </a:spcAft>
              <a:buSzPts val="2400"/>
              <a:buChar char="•"/>
            </a:pPr>
            <a:r>
              <a:rPr b="1" lang="pt-BR" sz="2400"/>
              <a:t>Processamento das Imagens:</a:t>
            </a:r>
            <a:r>
              <a:rPr lang="pt-BR" sz="2400"/>
              <a:t> As imagens do Landsat  podem ser processadas para remover nuvens e outros artefatos, garantindo assim dados de alta qualidade. Além disso, as imagens podem ser armazenadas com até 16 bits por pixel, permitindo uma maior precisão na representação dos dados.</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dfbf720d22_1_12"/>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Dados Utilizados</a:t>
            </a:r>
            <a:endParaRPr b="1"/>
          </a:p>
        </p:txBody>
      </p:sp>
      <p:grpSp>
        <p:nvGrpSpPr>
          <p:cNvPr id="194" name="Google Shape;194;g2dfbf720d22_1_12"/>
          <p:cNvGrpSpPr/>
          <p:nvPr/>
        </p:nvGrpSpPr>
        <p:grpSpPr>
          <a:xfrm>
            <a:off x="328387" y="1705950"/>
            <a:ext cx="17631226" cy="7863851"/>
            <a:chOff x="457200" y="1705950"/>
            <a:chExt cx="17631226" cy="7863851"/>
          </a:xfrm>
        </p:grpSpPr>
        <p:pic>
          <p:nvPicPr>
            <p:cNvPr id="195" name="Google Shape;195;g2dfbf720d22_1_12"/>
            <p:cNvPicPr preferRelativeResize="0"/>
            <p:nvPr/>
          </p:nvPicPr>
          <p:blipFill>
            <a:blip r:embed="rId3">
              <a:alphaModFix/>
            </a:blip>
            <a:stretch>
              <a:fillRect/>
            </a:stretch>
          </p:blipFill>
          <p:spPr>
            <a:xfrm>
              <a:off x="10585616" y="2229150"/>
              <a:ext cx="7502810" cy="7340649"/>
            </a:xfrm>
            <a:prstGeom prst="rect">
              <a:avLst/>
            </a:prstGeom>
            <a:noFill/>
            <a:ln>
              <a:noFill/>
            </a:ln>
          </p:spPr>
        </p:pic>
        <p:grpSp>
          <p:nvGrpSpPr>
            <p:cNvPr id="196" name="Google Shape;196;g2dfbf720d22_1_12"/>
            <p:cNvGrpSpPr/>
            <p:nvPr/>
          </p:nvGrpSpPr>
          <p:grpSpPr>
            <a:xfrm>
              <a:off x="5521450" y="1705950"/>
              <a:ext cx="4640102" cy="3511775"/>
              <a:chOff x="5392750" y="1705950"/>
              <a:chExt cx="4640102" cy="3511775"/>
            </a:xfrm>
          </p:grpSpPr>
          <p:pic>
            <p:nvPicPr>
              <p:cNvPr id="197" name="Google Shape;197;g2dfbf720d22_1_12"/>
              <p:cNvPicPr preferRelativeResize="0"/>
              <p:nvPr/>
            </p:nvPicPr>
            <p:blipFill rotWithShape="1">
              <a:blip r:embed="rId4">
                <a:alphaModFix/>
              </a:blip>
              <a:srcRect b="48096" l="64918" r="9996" t="20208"/>
              <a:stretch/>
            </p:blipFill>
            <p:spPr>
              <a:xfrm>
                <a:off x="5392750" y="2229150"/>
                <a:ext cx="4640102" cy="2988575"/>
              </a:xfrm>
              <a:prstGeom prst="rect">
                <a:avLst/>
              </a:prstGeom>
              <a:noFill/>
              <a:ln>
                <a:noFill/>
              </a:ln>
            </p:spPr>
          </p:pic>
          <p:sp>
            <p:nvSpPr>
              <p:cNvPr id="198" name="Google Shape;198;g2dfbf720d22_1_12"/>
              <p:cNvSpPr txBox="1"/>
              <p:nvPr/>
            </p:nvSpPr>
            <p:spPr>
              <a:xfrm>
                <a:off x="5392750" y="1705950"/>
                <a:ext cx="4640100" cy="492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pt-BR" sz="2000">
                    <a:solidFill>
                      <a:schemeClr val="dk1"/>
                    </a:solidFill>
                    <a:latin typeface="Manrope"/>
                    <a:ea typeface="Manrope"/>
                    <a:cs typeface="Manrope"/>
                    <a:sym typeface="Manrope"/>
                  </a:rPr>
                  <a:t>Lucas do Rio Verde</a:t>
                </a:r>
                <a:r>
                  <a:rPr lang="pt-BR" sz="2000">
                    <a:solidFill>
                      <a:schemeClr val="dk1"/>
                    </a:solidFill>
                    <a:latin typeface="Manrope"/>
                    <a:ea typeface="Manrope"/>
                    <a:cs typeface="Manrope"/>
                    <a:sym typeface="Manrope"/>
                  </a:rPr>
                  <a:t> - MT</a:t>
                </a:r>
                <a:endParaRPr sz="2000">
                  <a:solidFill>
                    <a:schemeClr val="dk1"/>
                  </a:solidFill>
                  <a:latin typeface="Manrope"/>
                  <a:ea typeface="Manrope"/>
                  <a:cs typeface="Manrope"/>
                  <a:sym typeface="Manrope"/>
                </a:endParaRPr>
              </a:p>
            </p:txBody>
          </p:sp>
          <p:pic>
            <p:nvPicPr>
              <p:cNvPr id="199" name="Google Shape;199;g2dfbf720d22_1_12"/>
              <p:cNvPicPr preferRelativeResize="0"/>
              <p:nvPr/>
            </p:nvPicPr>
            <p:blipFill>
              <a:blip r:embed="rId5">
                <a:alphaModFix/>
              </a:blip>
              <a:stretch>
                <a:fillRect/>
              </a:stretch>
            </p:blipFill>
            <p:spPr>
              <a:xfrm>
                <a:off x="5392750" y="1746050"/>
                <a:ext cx="412400" cy="412400"/>
              </a:xfrm>
              <a:prstGeom prst="rect">
                <a:avLst/>
              </a:prstGeom>
              <a:noFill/>
              <a:ln>
                <a:noFill/>
              </a:ln>
            </p:spPr>
          </p:pic>
        </p:grpSp>
        <p:grpSp>
          <p:nvGrpSpPr>
            <p:cNvPr id="200" name="Google Shape;200;g2dfbf720d22_1_12"/>
            <p:cNvGrpSpPr/>
            <p:nvPr/>
          </p:nvGrpSpPr>
          <p:grpSpPr>
            <a:xfrm>
              <a:off x="457200" y="6058025"/>
              <a:ext cx="4640174" cy="3511776"/>
              <a:chOff x="457200" y="6058025"/>
              <a:chExt cx="4640174" cy="3511776"/>
            </a:xfrm>
          </p:grpSpPr>
          <p:pic>
            <p:nvPicPr>
              <p:cNvPr id="201" name="Google Shape;201;g2dfbf720d22_1_12"/>
              <p:cNvPicPr preferRelativeResize="0"/>
              <p:nvPr/>
            </p:nvPicPr>
            <p:blipFill rotWithShape="1">
              <a:blip r:embed="rId4">
                <a:alphaModFix/>
              </a:blip>
              <a:srcRect b="0" l="2201" r="71995" t="67399"/>
              <a:stretch/>
            </p:blipFill>
            <p:spPr>
              <a:xfrm>
                <a:off x="457200" y="6581225"/>
                <a:ext cx="4640174" cy="2988575"/>
              </a:xfrm>
              <a:prstGeom prst="rect">
                <a:avLst/>
              </a:prstGeom>
              <a:noFill/>
              <a:ln>
                <a:noFill/>
              </a:ln>
            </p:spPr>
          </p:pic>
          <p:sp>
            <p:nvSpPr>
              <p:cNvPr id="202" name="Google Shape;202;g2dfbf720d22_1_12"/>
              <p:cNvSpPr txBox="1"/>
              <p:nvPr/>
            </p:nvSpPr>
            <p:spPr>
              <a:xfrm>
                <a:off x="457225" y="6058025"/>
                <a:ext cx="4640100" cy="492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pt-BR" sz="2000">
                    <a:solidFill>
                      <a:schemeClr val="dk1"/>
                    </a:solidFill>
                    <a:latin typeface="Manrope"/>
                    <a:ea typeface="Manrope"/>
                    <a:cs typeface="Manrope"/>
                    <a:sym typeface="Manrope"/>
                  </a:rPr>
                  <a:t>Vila dos Carajás, Paraupebas </a:t>
                </a:r>
                <a:r>
                  <a:rPr lang="pt-BR" sz="2000">
                    <a:solidFill>
                      <a:schemeClr val="dk1"/>
                    </a:solidFill>
                    <a:latin typeface="Manrope"/>
                    <a:ea typeface="Manrope"/>
                    <a:cs typeface="Manrope"/>
                    <a:sym typeface="Manrope"/>
                  </a:rPr>
                  <a:t>- PA</a:t>
                </a:r>
                <a:endParaRPr sz="2000">
                  <a:solidFill>
                    <a:schemeClr val="dk1"/>
                  </a:solidFill>
                  <a:latin typeface="Manrope"/>
                  <a:ea typeface="Manrope"/>
                  <a:cs typeface="Manrope"/>
                  <a:sym typeface="Manrope"/>
                </a:endParaRPr>
              </a:p>
            </p:txBody>
          </p:sp>
          <p:pic>
            <p:nvPicPr>
              <p:cNvPr id="203" name="Google Shape;203;g2dfbf720d22_1_12"/>
              <p:cNvPicPr preferRelativeResize="0"/>
              <p:nvPr/>
            </p:nvPicPr>
            <p:blipFill>
              <a:blip r:embed="rId6">
                <a:alphaModFix/>
              </a:blip>
              <a:stretch>
                <a:fillRect/>
              </a:stretch>
            </p:blipFill>
            <p:spPr>
              <a:xfrm>
                <a:off x="457225" y="6098125"/>
                <a:ext cx="412400" cy="412400"/>
              </a:xfrm>
              <a:prstGeom prst="rect">
                <a:avLst/>
              </a:prstGeom>
              <a:noFill/>
              <a:ln>
                <a:noFill/>
              </a:ln>
            </p:spPr>
          </p:pic>
        </p:grpSp>
        <p:grpSp>
          <p:nvGrpSpPr>
            <p:cNvPr id="204" name="Google Shape;204;g2dfbf720d22_1_12"/>
            <p:cNvGrpSpPr/>
            <p:nvPr/>
          </p:nvGrpSpPr>
          <p:grpSpPr>
            <a:xfrm>
              <a:off x="5521444" y="6058025"/>
              <a:ext cx="4640103" cy="3511775"/>
              <a:chOff x="5392750" y="6058025"/>
              <a:chExt cx="4640103" cy="3511775"/>
            </a:xfrm>
          </p:grpSpPr>
          <p:pic>
            <p:nvPicPr>
              <p:cNvPr id="205" name="Google Shape;205;g2dfbf720d22_1_12"/>
              <p:cNvPicPr preferRelativeResize="0"/>
              <p:nvPr/>
            </p:nvPicPr>
            <p:blipFill rotWithShape="1">
              <a:blip r:embed="rId4">
                <a:alphaModFix/>
              </a:blip>
              <a:srcRect b="0" l="64979" r="9218" t="67399"/>
              <a:stretch/>
            </p:blipFill>
            <p:spPr>
              <a:xfrm>
                <a:off x="5392750" y="6581225"/>
                <a:ext cx="4640102" cy="2988575"/>
              </a:xfrm>
              <a:prstGeom prst="rect">
                <a:avLst/>
              </a:prstGeom>
              <a:noFill/>
              <a:ln>
                <a:noFill/>
              </a:ln>
            </p:spPr>
          </p:pic>
          <p:sp>
            <p:nvSpPr>
              <p:cNvPr id="206" name="Google Shape;206;g2dfbf720d22_1_12"/>
              <p:cNvSpPr txBox="1"/>
              <p:nvPr/>
            </p:nvSpPr>
            <p:spPr>
              <a:xfrm>
                <a:off x="5392750" y="6058025"/>
                <a:ext cx="4640100" cy="492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pt-BR" sz="2000">
                    <a:solidFill>
                      <a:schemeClr val="dk1"/>
                    </a:solidFill>
                    <a:latin typeface="Manrope"/>
                    <a:ea typeface="Manrope"/>
                    <a:cs typeface="Manrope"/>
                    <a:sym typeface="Manrope"/>
                  </a:rPr>
                  <a:t>São Paulo</a:t>
                </a:r>
                <a:r>
                  <a:rPr lang="pt-BR" sz="2000">
                    <a:solidFill>
                      <a:schemeClr val="dk1"/>
                    </a:solidFill>
                    <a:latin typeface="Manrope"/>
                    <a:ea typeface="Manrope"/>
                    <a:cs typeface="Manrope"/>
                    <a:sym typeface="Manrope"/>
                  </a:rPr>
                  <a:t> - SP</a:t>
                </a:r>
                <a:endParaRPr sz="2000">
                  <a:solidFill>
                    <a:schemeClr val="dk1"/>
                  </a:solidFill>
                  <a:latin typeface="Manrope"/>
                  <a:ea typeface="Manrope"/>
                  <a:cs typeface="Manrope"/>
                  <a:sym typeface="Manrope"/>
                </a:endParaRPr>
              </a:p>
            </p:txBody>
          </p:sp>
          <p:pic>
            <p:nvPicPr>
              <p:cNvPr id="207" name="Google Shape;207;g2dfbf720d22_1_12"/>
              <p:cNvPicPr preferRelativeResize="0"/>
              <p:nvPr/>
            </p:nvPicPr>
            <p:blipFill>
              <a:blip r:embed="rId7">
                <a:alphaModFix/>
              </a:blip>
              <a:stretch>
                <a:fillRect/>
              </a:stretch>
            </p:blipFill>
            <p:spPr>
              <a:xfrm>
                <a:off x="5392750" y="6098125"/>
                <a:ext cx="412400" cy="412400"/>
              </a:xfrm>
              <a:prstGeom prst="rect">
                <a:avLst/>
              </a:prstGeom>
              <a:noFill/>
              <a:ln>
                <a:noFill/>
              </a:ln>
            </p:spPr>
          </p:pic>
        </p:grpSp>
        <p:grpSp>
          <p:nvGrpSpPr>
            <p:cNvPr id="208" name="Google Shape;208;g2dfbf720d22_1_12"/>
            <p:cNvGrpSpPr/>
            <p:nvPr/>
          </p:nvGrpSpPr>
          <p:grpSpPr>
            <a:xfrm>
              <a:off x="457200" y="1705950"/>
              <a:ext cx="4640174" cy="3511774"/>
              <a:chOff x="457200" y="1705950"/>
              <a:chExt cx="4640174" cy="3511774"/>
            </a:xfrm>
          </p:grpSpPr>
          <p:pic>
            <p:nvPicPr>
              <p:cNvPr id="209" name="Google Shape;209;g2dfbf720d22_1_12"/>
              <p:cNvPicPr preferRelativeResize="0"/>
              <p:nvPr/>
            </p:nvPicPr>
            <p:blipFill rotWithShape="1">
              <a:blip r:embed="rId4">
                <a:alphaModFix/>
              </a:blip>
              <a:srcRect b="48299" l="2306" r="71891" t="19100"/>
              <a:stretch/>
            </p:blipFill>
            <p:spPr>
              <a:xfrm>
                <a:off x="457200" y="2229149"/>
                <a:ext cx="4640174" cy="2988575"/>
              </a:xfrm>
              <a:prstGeom prst="rect">
                <a:avLst/>
              </a:prstGeom>
              <a:noFill/>
              <a:ln>
                <a:noFill/>
              </a:ln>
            </p:spPr>
          </p:pic>
          <p:sp>
            <p:nvSpPr>
              <p:cNvPr id="210" name="Google Shape;210;g2dfbf720d22_1_12"/>
              <p:cNvSpPr txBox="1"/>
              <p:nvPr/>
            </p:nvSpPr>
            <p:spPr>
              <a:xfrm>
                <a:off x="457238" y="1705950"/>
                <a:ext cx="4640100" cy="492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pt-BR" sz="2000">
                    <a:solidFill>
                      <a:schemeClr val="dk1"/>
                    </a:solidFill>
                    <a:latin typeface="Manrope"/>
                    <a:ea typeface="Manrope"/>
                    <a:cs typeface="Manrope"/>
                    <a:sym typeface="Manrope"/>
                  </a:rPr>
                  <a:t>Paracatu - MG</a:t>
                </a:r>
                <a:endParaRPr sz="2000">
                  <a:solidFill>
                    <a:schemeClr val="dk1"/>
                  </a:solidFill>
                  <a:latin typeface="Manrope"/>
                  <a:ea typeface="Manrope"/>
                  <a:cs typeface="Manrope"/>
                  <a:sym typeface="Manrope"/>
                </a:endParaRPr>
              </a:p>
            </p:txBody>
          </p:sp>
          <p:pic>
            <p:nvPicPr>
              <p:cNvPr id="211" name="Google Shape;211;g2dfbf720d22_1_12"/>
              <p:cNvPicPr preferRelativeResize="0"/>
              <p:nvPr/>
            </p:nvPicPr>
            <p:blipFill>
              <a:blip r:embed="rId8">
                <a:alphaModFix/>
              </a:blip>
              <a:stretch>
                <a:fillRect/>
              </a:stretch>
            </p:blipFill>
            <p:spPr>
              <a:xfrm>
                <a:off x="457225" y="1746050"/>
                <a:ext cx="412400" cy="412400"/>
              </a:xfrm>
              <a:prstGeom prst="rect">
                <a:avLst/>
              </a:prstGeom>
              <a:noFill/>
              <a:ln>
                <a:noFill/>
              </a:ln>
            </p:spPr>
          </p:pic>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sp>
        <p:nvSpPr>
          <p:cNvPr id="216" name="Google Shape;216;g1f501eb343f_1_98"/>
          <p:cNvSpPr txBox="1"/>
          <p:nvPr/>
        </p:nvSpPr>
        <p:spPr>
          <a:xfrm>
            <a:off x="651175" y="4218350"/>
            <a:ext cx="14493000" cy="1342500"/>
          </a:xfrm>
          <a:prstGeom prst="rect">
            <a:avLst/>
          </a:prstGeom>
          <a:noFill/>
          <a:ln>
            <a:noFill/>
          </a:ln>
        </p:spPr>
        <p:txBody>
          <a:bodyPr anchorCtr="0" anchor="t" bIns="176950" lIns="176950" spcFirstLastPara="1" rIns="176950" wrap="square" tIns="176950">
            <a:spAutoFit/>
          </a:bodyPr>
          <a:lstStyle/>
          <a:p>
            <a:pPr indent="0" lvl="0" marL="0" rtl="0" algn="l">
              <a:spcBef>
                <a:spcPts val="0"/>
              </a:spcBef>
              <a:spcAft>
                <a:spcPts val="0"/>
              </a:spcAft>
              <a:buClr>
                <a:schemeClr val="dk1"/>
              </a:buClr>
              <a:buSzPts val="1100"/>
              <a:buFont typeface="Arial"/>
              <a:buNone/>
            </a:pPr>
            <a:r>
              <a:rPr b="1" lang="pt-BR" sz="6400">
                <a:solidFill>
                  <a:srgbClr val="FFFFFF"/>
                </a:solidFill>
                <a:latin typeface="Manrope"/>
                <a:ea typeface="Manrope"/>
                <a:cs typeface="Manrope"/>
                <a:sym typeface="Manrope"/>
              </a:rPr>
              <a:t>Processamento de Imagens</a:t>
            </a:r>
            <a:endParaRPr b="1" sz="6400">
              <a:solidFill>
                <a:srgbClr val="FFFFFF"/>
              </a:solidFill>
              <a:latin typeface="Manrope"/>
              <a:ea typeface="Manrope"/>
              <a:cs typeface="Manrope"/>
              <a:sym typeface="Manrope"/>
            </a:endParaRPr>
          </a:p>
        </p:txBody>
      </p:sp>
      <p:pic>
        <p:nvPicPr>
          <p:cNvPr id="217" name="Google Shape;217;g1f501eb343f_1_98"/>
          <p:cNvPicPr preferRelativeResize="0"/>
          <p:nvPr/>
        </p:nvPicPr>
        <p:blipFill rotWithShape="1">
          <a:blip r:embed="rId3">
            <a:alphaModFix/>
          </a:blip>
          <a:srcRect b="0" l="0" r="0" t="0"/>
          <a:stretch/>
        </p:blipFill>
        <p:spPr>
          <a:xfrm>
            <a:off x="880650" y="8875225"/>
            <a:ext cx="2063260" cy="78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f501eb343f_1_103"/>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Processamento de Imagens</a:t>
            </a:r>
            <a:endParaRPr b="1"/>
          </a:p>
        </p:txBody>
      </p:sp>
      <p:sp>
        <p:nvSpPr>
          <p:cNvPr id="223" name="Google Shape;223;g1f501eb343f_1_103"/>
          <p:cNvSpPr txBox="1"/>
          <p:nvPr>
            <p:ph idx="1" type="body"/>
          </p:nvPr>
        </p:nvSpPr>
        <p:spPr>
          <a:xfrm>
            <a:off x="457200" y="1600200"/>
            <a:ext cx="17358300" cy="8303100"/>
          </a:xfrm>
          <a:prstGeom prst="rect">
            <a:avLst/>
          </a:prstGeom>
        </p:spPr>
        <p:txBody>
          <a:bodyPr anchorCtr="0" anchor="t" bIns="45700" lIns="91425" spcFirstLastPara="1" rIns="91425" wrap="square" tIns="45700">
            <a:normAutofit/>
          </a:bodyPr>
          <a:lstStyle/>
          <a:p>
            <a:pPr indent="0" lvl="0" marL="0" rtl="0" algn="just">
              <a:spcBef>
                <a:spcPts val="360"/>
              </a:spcBef>
              <a:spcAft>
                <a:spcPts val="0"/>
              </a:spcAft>
              <a:buNone/>
            </a:pPr>
            <a:r>
              <a:rPr lang="pt-BR" sz="3000"/>
              <a:t>A classificação das imagens foi realizada, atribuindo o rótulo 0 para áreas de mata e o rótulo 255 para áreas de desmatamento.</a:t>
            </a:r>
            <a:endParaRPr sz="3000"/>
          </a:p>
          <a:p>
            <a:pPr indent="0" lvl="0" marL="0" rtl="0" algn="just">
              <a:spcBef>
                <a:spcPts val="360"/>
              </a:spcBef>
              <a:spcAft>
                <a:spcPts val="0"/>
              </a:spcAft>
              <a:buClr>
                <a:schemeClr val="dk1"/>
              </a:buClr>
              <a:buSzPts val="1100"/>
              <a:buFont typeface="Arial"/>
              <a:buNone/>
            </a:pPr>
            <a:r>
              <a:t/>
            </a:r>
            <a:endParaRPr sz="3000"/>
          </a:p>
          <a:p>
            <a:pPr indent="0" lvl="0" marL="0" rtl="0" algn="just">
              <a:spcBef>
                <a:spcPts val="360"/>
              </a:spcBef>
              <a:spcAft>
                <a:spcPts val="0"/>
              </a:spcAft>
              <a:buClr>
                <a:schemeClr val="dk1"/>
              </a:buClr>
              <a:buSzPts val="1100"/>
              <a:buFont typeface="Arial"/>
              <a:buNone/>
            </a:pPr>
            <a:r>
              <a:rPr lang="pt-BR" sz="3000"/>
              <a:t>Utilizamos uma lógica baseada em limiares para classificar os pixels como mata (rótulo 0) ou desmatamento (rótulo 255). Pixels com valores de intensidade são avaliados com base em métricas como Índice de Silhueta (para clustering) e Accuracy Score (para classificação).</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f5476504d3_0_28"/>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Processamento de Imagens</a:t>
            </a:r>
            <a:endParaRPr b="1"/>
          </a:p>
        </p:txBody>
      </p:sp>
      <p:sp>
        <p:nvSpPr>
          <p:cNvPr id="229" name="Google Shape;229;g1f5476504d3_0_28"/>
          <p:cNvSpPr txBox="1"/>
          <p:nvPr>
            <p:ph idx="1" type="body"/>
          </p:nvPr>
        </p:nvSpPr>
        <p:spPr>
          <a:xfrm>
            <a:off x="457200" y="1600200"/>
            <a:ext cx="17358300" cy="83031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lang="pt-BR" sz="3000"/>
              <a:t>Os conjuntos de dados são divididos em features (entradas), representadas pelos valores dos canais RGB, e target (saída), representado pelo rótulo de classificação (0 para mata e 255 para desmatamento).</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rPr lang="pt-BR" sz="3000"/>
              <a:t>Os resultados da análise, incluindo os scores dos modelos, são armazenados e salvos em um dataset para posterior análise e visualização.</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rPr lang="pt-BR" sz="3000"/>
              <a:t>Essas etapas fornecem uma visão geral do processo de análise das imagens, desde a leitura e classificação até a avaliação dos modelos e apresentação dos resultados. Este processo permite identificar áreas de desmatamento e fornecer insights valiosos para a conservação ambiental.</a:t>
            </a:r>
            <a:endParaRPr sz="3000"/>
          </a:p>
        </p:txBody>
      </p:sp>
      <p:pic>
        <p:nvPicPr>
          <p:cNvPr id="230" name="Google Shape;230;g1f5476504d3_0_28"/>
          <p:cNvPicPr preferRelativeResize="0"/>
          <p:nvPr/>
        </p:nvPicPr>
        <p:blipFill>
          <a:blip r:embed="rId3">
            <a:alphaModFix/>
          </a:blip>
          <a:stretch>
            <a:fillRect/>
          </a:stretch>
        </p:blipFill>
        <p:spPr>
          <a:xfrm>
            <a:off x="2949300" y="2953388"/>
            <a:ext cx="12192000" cy="1533525"/>
          </a:xfrm>
          <a:prstGeom prst="rect">
            <a:avLst/>
          </a:prstGeom>
          <a:noFill/>
          <a:ln>
            <a:noFill/>
          </a:ln>
        </p:spPr>
      </p:pic>
      <p:pic>
        <p:nvPicPr>
          <p:cNvPr id="231" name="Google Shape;231;g1f5476504d3_0_28"/>
          <p:cNvPicPr preferRelativeResize="0"/>
          <p:nvPr/>
        </p:nvPicPr>
        <p:blipFill>
          <a:blip r:embed="rId4">
            <a:alphaModFix/>
          </a:blip>
          <a:stretch>
            <a:fillRect/>
          </a:stretch>
        </p:blipFill>
        <p:spPr>
          <a:xfrm>
            <a:off x="2949288" y="5164388"/>
            <a:ext cx="981075" cy="1743075"/>
          </a:xfrm>
          <a:prstGeom prst="rect">
            <a:avLst/>
          </a:prstGeom>
          <a:noFill/>
          <a:ln>
            <a:noFill/>
          </a:ln>
        </p:spPr>
      </p:pic>
      <p:pic>
        <p:nvPicPr>
          <p:cNvPr id="232" name="Google Shape;232;g1f5476504d3_0_28"/>
          <p:cNvPicPr preferRelativeResize="0"/>
          <p:nvPr/>
        </p:nvPicPr>
        <p:blipFill>
          <a:blip r:embed="rId5">
            <a:alphaModFix/>
          </a:blip>
          <a:stretch>
            <a:fillRect/>
          </a:stretch>
        </p:blipFill>
        <p:spPr>
          <a:xfrm>
            <a:off x="9302325" y="5894912"/>
            <a:ext cx="3695700" cy="1012550"/>
          </a:xfrm>
          <a:prstGeom prst="rect">
            <a:avLst/>
          </a:prstGeom>
          <a:noFill/>
          <a:ln>
            <a:noFill/>
          </a:ln>
        </p:spPr>
      </p:pic>
      <p:cxnSp>
        <p:nvCxnSpPr>
          <p:cNvPr id="233" name="Google Shape;233;g1f5476504d3_0_28"/>
          <p:cNvCxnSpPr/>
          <p:nvPr/>
        </p:nvCxnSpPr>
        <p:spPr>
          <a:xfrm flipH="1">
            <a:off x="3444725" y="4559569"/>
            <a:ext cx="16200" cy="530100"/>
          </a:xfrm>
          <a:prstGeom prst="straightConnector1">
            <a:avLst/>
          </a:prstGeom>
          <a:noFill/>
          <a:ln cap="flat" cmpd="sng" w="38100">
            <a:solidFill>
              <a:schemeClr val="accent2"/>
            </a:solidFill>
            <a:prstDash val="solid"/>
            <a:round/>
            <a:headEnd len="med" w="med" type="none"/>
            <a:tailEnd len="med" w="med" type="stealth"/>
          </a:ln>
        </p:spPr>
      </p:cxnSp>
      <p:cxnSp>
        <p:nvCxnSpPr>
          <p:cNvPr id="234" name="Google Shape;234;g1f5476504d3_0_28"/>
          <p:cNvCxnSpPr/>
          <p:nvPr/>
        </p:nvCxnSpPr>
        <p:spPr>
          <a:xfrm flipH="1">
            <a:off x="10756575" y="4602986"/>
            <a:ext cx="21300" cy="1557900"/>
          </a:xfrm>
          <a:prstGeom prst="straightConnector1">
            <a:avLst/>
          </a:prstGeom>
          <a:noFill/>
          <a:ln cap="flat" cmpd="sng" w="38100">
            <a:solidFill>
              <a:schemeClr val="accent2"/>
            </a:solidFill>
            <a:prstDash val="solid"/>
            <a:round/>
            <a:headEnd len="med" w="med" type="none"/>
            <a:tailEnd len="med" w="med" type="stealth"/>
          </a:ln>
        </p:spPr>
      </p:cxnSp>
      <p:pic>
        <p:nvPicPr>
          <p:cNvPr id="235" name="Google Shape;235;g1f5476504d3_0_28"/>
          <p:cNvPicPr preferRelativeResize="0"/>
          <p:nvPr/>
        </p:nvPicPr>
        <p:blipFill>
          <a:blip r:embed="rId6">
            <a:alphaModFix/>
          </a:blip>
          <a:stretch>
            <a:fillRect/>
          </a:stretch>
        </p:blipFill>
        <p:spPr>
          <a:xfrm>
            <a:off x="12337068" y="6053187"/>
            <a:ext cx="4337075" cy="854275"/>
          </a:xfrm>
          <a:prstGeom prst="rect">
            <a:avLst/>
          </a:prstGeom>
          <a:noFill/>
          <a:ln>
            <a:noFill/>
          </a:ln>
        </p:spPr>
      </p:pic>
      <p:cxnSp>
        <p:nvCxnSpPr>
          <p:cNvPr id="236" name="Google Shape;236;g1f5476504d3_0_28"/>
          <p:cNvCxnSpPr/>
          <p:nvPr/>
        </p:nvCxnSpPr>
        <p:spPr>
          <a:xfrm>
            <a:off x="13565675" y="4638675"/>
            <a:ext cx="1021200" cy="1332300"/>
          </a:xfrm>
          <a:prstGeom prst="straightConnector1">
            <a:avLst/>
          </a:prstGeom>
          <a:noFill/>
          <a:ln cap="flat" cmpd="sng" w="38100">
            <a:solidFill>
              <a:schemeClr val="accent2"/>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f5476504d3_0_40"/>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Processamento de Imagens</a:t>
            </a:r>
            <a:endParaRPr b="1"/>
          </a:p>
        </p:txBody>
      </p:sp>
      <p:pic>
        <p:nvPicPr>
          <p:cNvPr id="242" name="Google Shape;242;g1f5476504d3_0_40"/>
          <p:cNvPicPr preferRelativeResize="0"/>
          <p:nvPr/>
        </p:nvPicPr>
        <p:blipFill>
          <a:blip r:embed="rId3">
            <a:alphaModFix/>
          </a:blip>
          <a:stretch>
            <a:fillRect/>
          </a:stretch>
        </p:blipFill>
        <p:spPr>
          <a:xfrm>
            <a:off x="2329550" y="2260697"/>
            <a:ext cx="13628900" cy="6814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sp>
        <p:nvSpPr>
          <p:cNvPr id="94" name="Google Shape;94;g1f501eb343f_1_74"/>
          <p:cNvSpPr txBox="1"/>
          <p:nvPr/>
        </p:nvSpPr>
        <p:spPr>
          <a:xfrm>
            <a:off x="651175" y="4218350"/>
            <a:ext cx="14493000" cy="1342500"/>
          </a:xfrm>
          <a:prstGeom prst="rect">
            <a:avLst/>
          </a:prstGeom>
          <a:noFill/>
          <a:ln>
            <a:noFill/>
          </a:ln>
        </p:spPr>
        <p:txBody>
          <a:bodyPr anchorCtr="0" anchor="t" bIns="176950" lIns="176950" spcFirstLastPara="1" rIns="176950" wrap="square" tIns="176950">
            <a:spAutoFit/>
          </a:bodyPr>
          <a:lstStyle/>
          <a:p>
            <a:pPr indent="0" lvl="0" marL="0" marR="0" rtl="0" algn="l">
              <a:lnSpc>
                <a:spcPct val="100000"/>
              </a:lnSpc>
              <a:spcBef>
                <a:spcPts val="0"/>
              </a:spcBef>
              <a:spcAft>
                <a:spcPts val="0"/>
              </a:spcAft>
              <a:buClr>
                <a:srgbClr val="000000"/>
              </a:buClr>
              <a:buSzPts val="6400"/>
              <a:buFont typeface="Arial"/>
              <a:buNone/>
            </a:pPr>
            <a:r>
              <a:rPr b="1" lang="pt-BR" sz="6400">
                <a:solidFill>
                  <a:srgbClr val="FFFFFF"/>
                </a:solidFill>
                <a:latin typeface="Manrope"/>
                <a:ea typeface="Manrope"/>
                <a:cs typeface="Manrope"/>
                <a:sym typeface="Manrope"/>
              </a:rPr>
              <a:t>Introdução</a:t>
            </a:r>
            <a:endParaRPr b="0" i="0" sz="6400" u="none" cap="none" strike="noStrike">
              <a:solidFill>
                <a:srgbClr val="FFFFFF"/>
              </a:solidFill>
              <a:latin typeface="Manrope Light"/>
              <a:ea typeface="Manrope Light"/>
              <a:cs typeface="Manrope Light"/>
              <a:sym typeface="Manrope Light"/>
            </a:endParaRPr>
          </a:p>
        </p:txBody>
      </p:sp>
      <p:pic>
        <p:nvPicPr>
          <p:cNvPr id="95" name="Google Shape;95;g1f501eb343f_1_74"/>
          <p:cNvPicPr preferRelativeResize="0"/>
          <p:nvPr/>
        </p:nvPicPr>
        <p:blipFill rotWithShape="1">
          <a:blip r:embed="rId3">
            <a:alphaModFix/>
          </a:blip>
          <a:srcRect b="0" l="0" r="0" t="0"/>
          <a:stretch/>
        </p:blipFill>
        <p:spPr>
          <a:xfrm>
            <a:off x="880650" y="8875225"/>
            <a:ext cx="2063260" cy="788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sp>
        <p:nvSpPr>
          <p:cNvPr id="247" name="Google Shape;247;g1f5476504d3_0_46"/>
          <p:cNvSpPr txBox="1"/>
          <p:nvPr/>
        </p:nvSpPr>
        <p:spPr>
          <a:xfrm>
            <a:off x="651175" y="4218350"/>
            <a:ext cx="14493000" cy="1342500"/>
          </a:xfrm>
          <a:prstGeom prst="rect">
            <a:avLst/>
          </a:prstGeom>
          <a:noFill/>
          <a:ln>
            <a:noFill/>
          </a:ln>
        </p:spPr>
        <p:txBody>
          <a:bodyPr anchorCtr="0" anchor="t" bIns="176950" lIns="176950" spcFirstLastPara="1" rIns="176950" wrap="square" tIns="176950">
            <a:spAutoFit/>
          </a:bodyPr>
          <a:lstStyle/>
          <a:p>
            <a:pPr indent="0" lvl="0" marL="0" rtl="0" algn="l">
              <a:spcBef>
                <a:spcPts val="0"/>
              </a:spcBef>
              <a:spcAft>
                <a:spcPts val="0"/>
              </a:spcAft>
              <a:buClr>
                <a:schemeClr val="dk1"/>
              </a:buClr>
              <a:buSzPts val="1100"/>
              <a:buFont typeface="Arial"/>
              <a:buNone/>
            </a:pPr>
            <a:r>
              <a:rPr b="1" lang="pt-BR" sz="6400">
                <a:solidFill>
                  <a:srgbClr val="FFFFFF"/>
                </a:solidFill>
                <a:latin typeface="Manrope"/>
                <a:ea typeface="Manrope"/>
                <a:cs typeface="Manrope"/>
                <a:sym typeface="Manrope"/>
              </a:rPr>
              <a:t>Resultados</a:t>
            </a:r>
            <a:endParaRPr b="1" sz="6400">
              <a:solidFill>
                <a:srgbClr val="FFFFFF"/>
              </a:solidFill>
              <a:latin typeface="Manrope"/>
              <a:ea typeface="Manrope"/>
              <a:cs typeface="Manrope"/>
              <a:sym typeface="Manrope"/>
            </a:endParaRPr>
          </a:p>
        </p:txBody>
      </p:sp>
      <p:pic>
        <p:nvPicPr>
          <p:cNvPr id="248" name="Google Shape;248;g1f5476504d3_0_46"/>
          <p:cNvPicPr preferRelativeResize="0"/>
          <p:nvPr/>
        </p:nvPicPr>
        <p:blipFill rotWithShape="1">
          <a:blip r:embed="rId3">
            <a:alphaModFix/>
          </a:blip>
          <a:srcRect b="0" l="0" r="0" t="0"/>
          <a:stretch/>
        </p:blipFill>
        <p:spPr>
          <a:xfrm>
            <a:off x="880650" y="8875225"/>
            <a:ext cx="2063260" cy="78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2dfbf720d22_1_0"/>
          <p:cNvPicPr preferRelativeResize="0"/>
          <p:nvPr/>
        </p:nvPicPr>
        <p:blipFill>
          <a:blip r:embed="rId3">
            <a:alphaModFix/>
          </a:blip>
          <a:stretch>
            <a:fillRect/>
          </a:stretch>
        </p:blipFill>
        <p:spPr>
          <a:xfrm>
            <a:off x="1365200" y="1871075"/>
            <a:ext cx="15557601" cy="6544825"/>
          </a:xfrm>
          <a:prstGeom prst="rect">
            <a:avLst/>
          </a:prstGeom>
          <a:noFill/>
          <a:ln>
            <a:noFill/>
          </a:ln>
        </p:spPr>
      </p:pic>
      <p:sp>
        <p:nvSpPr>
          <p:cNvPr id="254" name="Google Shape;254;g2dfbf720d22_1_0"/>
          <p:cNvSpPr txBox="1"/>
          <p:nvPr/>
        </p:nvSpPr>
        <p:spPr>
          <a:xfrm>
            <a:off x="4289400" y="404550"/>
            <a:ext cx="97092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pt-BR" sz="4400">
                <a:solidFill>
                  <a:schemeClr val="dk1"/>
                </a:solidFill>
                <a:latin typeface="Manrope"/>
                <a:ea typeface="Manrope"/>
                <a:cs typeface="Manrope"/>
                <a:sym typeface="Manrope"/>
              </a:rPr>
              <a:t>Área total de desmatamento</a:t>
            </a:r>
            <a:endParaRPr b="1" sz="4400">
              <a:solidFill>
                <a:schemeClr val="dk1"/>
              </a:solidFill>
              <a:latin typeface="Manrope"/>
              <a:ea typeface="Manrope"/>
              <a:cs typeface="Manrope"/>
              <a:sym typeface="Manrop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2dfbf720d22_1_4"/>
          <p:cNvPicPr preferRelativeResize="0"/>
          <p:nvPr/>
        </p:nvPicPr>
        <p:blipFill>
          <a:blip r:embed="rId3">
            <a:alphaModFix/>
          </a:blip>
          <a:stretch>
            <a:fillRect/>
          </a:stretch>
        </p:blipFill>
        <p:spPr>
          <a:xfrm>
            <a:off x="895250" y="1444800"/>
            <a:ext cx="16750500" cy="8322075"/>
          </a:xfrm>
          <a:prstGeom prst="rect">
            <a:avLst/>
          </a:prstGeom>
          <a:noFill/>
          <a:ln>
            <a:noFill/>
          </a:ln>
        </p:spPr>
      </p:pic>
      <p:sp>
        <p:nvSpPr>
          <p:cNvPr id="260" name="Google Shape;260;g2dfbf720d22_1_4"/>
          <p:cNvSpPr txBox="1"/>
          <p:nvPr/>
        </p:nvSpPr>
        <p:spPr>
          <a:xfrm>
            <a:off x="3986100" y="288975"/>
            <a:ext cx="10315800" cy="861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pt-BR" sz="4400">
                <a:solidFill>
                  <a:schemeClr val="dk1"/>
                </a:solidFill>
                <a:latin typeface="Manrope"/>
                <a:ea typeface="Manrope"/>
                <a:cs typeface="Manrope"/>
                <a:sym typeface="Manrope"/>
              </a:rPr>
              <a:t>Matrix de correlação</a:t>
            </a:r>
            <a:endParaRPr b="1" sz="4400">
              <a:solidFill>
                <a:schemeClr val="dk1"/>
              </a:solidFill>
              <a:latin typeface="Manrope"/>
              <a:ea typeface="Manrope"/>
              <a:cs typeface="Manrope"/>
              <a:sym typeface="Manrop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g2df15516128_0_2"/>
          <p:cNvPicPr preferRelativeResize="0"/>
          <p:nvPr/>
        </p:nvPicPr>
        <p:blipFill>
          <a:blip r:embed="rId3">
            <a:alphaModFix/>
          </a:blip>
          <a:stretch>
            <a:fillRect/>
          </a:stretch>
        </p:blipFill>
        <p:spPr>
          <a:xfrm>
            <a:off x="5272088" y="1328738"/>
            <a:ext cx="7743825" cy="7629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sp>
        <p:nvSpPr>
          <p:cNvPr id="270" name="Google Shape;270;g1f5476504d3_0_68"/>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Resultado: </a:t>
            </a:r>
            <a:r>
              <a:rPr b="1" lang="pt-BR"/>
              <a:t>Rio Verde, GO</a:t>
            </a:r>
            <a:endParaRPr b="1"/>
          </a:p>
        </p:txBody>
      </p:sp>
      <p:sp>
        <p:nvSpPr>
          <p:cNvPr id="271" name="Google Shape;271;g1f5476504d3_0_68"/>
          <p:cNvSpPr txBox="1"/>
          <p:nvPr>
            <p:ph idx="1" type="body"/>
          </p:nvPr>
        </p:nvSpPr>
        <p:spPr>
          <a:xfrm>
            <a:off x="457200" y="1600200"/>
            <a:ext cx="17358300" cy="8303100"/>
          </a:xfrm>
          <a:prstGeom prst="rect">
            <a:avLst/>
          </a:prstGeom>
        </p:spPr>
        <p:txBody>
          <a:bodyPr anchorCtr="0" anchor="t" bIns="45700" lIns="91425" spcFirstLastPara="1" rIns="91425" wrap="square" tIns="45700">
            <a:normAutofit/>
          </a:bodyPr>
          <a:lstStyle/>
          <a:p>
            <a:pPr indent="-419100" lvl="0" marL="457200" rtl="0" algn="l">
              <a:spcBef>
                <a:spcPts val="360"/>
              </a:spcBef>
              <a:spcAft>
                <a:spcPts val="0"/>
              </a:spcAft>
              <a:buSzPts val="3000"/>
              <a:buChar char="•"/>
            </a:pPr>
            <a:r>
              <a:rPr lang="pt-BR" sz="3000"/>
              <a:t>Latitude e longitude: -17.21737058351901, -46.8724241118978</a:t>
            </a:r>
            <a:br>
              <a:rPr lang="pt-BR" sz="3000"/>
            </a:br>
            <a:endParaRPr sz="3000"/>
          </a:p>
          <a:p>
            <a:pPr indent="-419100" lvl="0" marL="457200" rtl="0" algn="l">
              <a:spcBef>
                <a:spcPts val="0"/>
              </a:spcBef>
              <a:spcAft>
                <a:spcPts val="0"/>
              </a:spcAft>
              <a:buSzPts val="3000"/>
              <a:buChar char="•"/>
            </a:pPr>
            <a:r>
              <a:rPr lang="pt-BR" sz="3000"/>
              <a:t>Característica: </a:t>
            </a:r>
            <a:r>
              <a:rPr lang="pt-BR" sz="3000"/>
              <a:t>Agricultura</a:t>
            </a:r>
            <a:br>
              <a:rPr lang="pt-BR" sz="3000"/>
            </a:br>
            <a:endParaRPr sz="3000"/>
          </a:p>
          <a:p>
            <a:pPr indent="-419100" lvl="0" marL="457200" rtl="0" algn="l">
              <a:spcBef>
                <a:spcPts val="0"/>
              </a:spcBef>
              <a:spcAft>
                <a:spcPts val="0"/>
              </a:spcAft>
              <a:buSzPts val="3000"/>
              <a:buChar char="•"/>
            </a:pPr>
            <a:r>
              <a:rPr lang="pt-BR" sz="3000"/>
              <a:t>Área de análise: XX x XX metros</a:t>
            </a:r>
            <a:br>
              <a:rPr lang="pt-BR" sz="3000"/>
            </a:br>
            <a:endParaRPr sz="3000"/>
          </a:p>
          <a:p>
            <a:pPr indent="-419100" lvl="0" marL="457200" rtl="0" algn="l">
              <a:spcBef>
                <a:spcPts val="0"/>
              </a:spcBef>
              <a:spcAft>
                <a:spcPts val="0"/>
              </a:spcAft>
              <a:buSzPts val="3000"/>
              <a:buChar char="•"/>
            </a:pPr>
            <a:r>
              <a:rPr lang="pt-BR" sz="3000"/>
              <a:t>Variação no Desmatamento ao Longo do Tempo: Antes do período de análise, o desmatamento na área selecionada era de XX%. Após um determinado período de tempo, prevê-se que o desmatamento aumentará para XX%.</a:t>
            </a:r>
            <a:br>
              <a:rPr lang="pt-BR" sz="3000"/>
            </a:br>
            <a:endParaRPr sz="3000"/>
          </a:p>
          <a:p>
            <a:pPr indent="-419100" lvl="0" marL="457200" rtl="0" algn="l">
              <a:spcBef>
                <a:spcPts val="0"/>
              </a:spcBef>
              <a:spcAft>
                <a:spcPts val="0"/>
              </a:spcAft>
              <a:buSzPts val="3000"/>
              <a:buChar char="•"/>
            </a:pPr>
            <a:r>
              <a:rPr lang="pt-BR" sz="3000"/>
              <a:t>Distribuição do Desmatamento por Região: A distribuição do desmatamento por região (NO, NE, SO, SE) foi analisada, destacando áreas específicas que são mais suscetíveis ao desmatamento.</a:t>
            </a:r>
            <a:br>
              <a:rPr lang="pt-BR" sz="3000"/>
            </a:br>
            <a:endParaRPr sz="3000"/>
          </a:p>
          <a:p>
            <a:pPr indent="-419100" lvl="0" marL="457200" rtl="0" algn="l">
              <a:spcBef>
                <a:spcPts val="0"/>
              </a:spcBef>
              <a:spcAft>
                <a:spcPts val="0"/>
              </a:spcAft>
              <a:buSzPts val="3000"/>
              <a:buChar char="•"/>
            </a:pPr>
            <a:r>
              <a:rPr lang="pt-BR" sz="3000"/>
              <a:t>Previsão do Desmatamento Futuro: Foi feita uma previsão do desmatamento futuro com base em tendências observadas, permitindo antecipar como as áreas verdes e desmatadas podem se modificar nos próximos anos.</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g1f5615467cb_0_8"/>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Resultado: </a:t>
            </a:r>
            <a:r>
              <a:rPr b="1" lang="pt-BR"/>
              <a:t>Carajás, PA</a:t>
            </a:r>
            <a:endParaRPr b="1"/>
          </a:p>
        </p:txBody>
      </p:sp>
      <p:sp>
        <p:nvSpPr>
          <p:cNvPr id="277" name="Google Shape;277;g1f5615467cb_0_8"/>
          <p:cNvSpPr txBox="1"/>
          <p:nvPr>
            <p:ph idx="1" type="body"/>
          </p:nvPr>
        </p:nvSpPr>
        <p:spPr>
          <a:xfrm>
            <a:off x="457200" y="1600200"/>
            <a:ext cx="17358300" cy="8303100"/>
          </a:xfrm>
          <a:prstGeom prst="rect">
            <a:avLst/>
          </a:prstGeom>
        </p:spPr>
        <p:txBody>
          <a:bodyPr anchorCtr="0" anchor="t" bIns="45700" lIns="91425" spcFirstLastPara="1" rIns="91425" wrap="square" tIns="45700">
            <a:normAutofit/>
          </a:bodyPr>
          <a:lstStyle/>
          <a:p>
            <a:pPr indent="-419100" lvl="0" marL="457200" rtl="0" algn="l">
              <a:spcBef>
                <a:spcPts val="360"/>
              </a:spcBef>
              <a:spcAft>
                <a:spcPts val="0"/>
              </a:spcAft>
              <a:buSzPts val="3000"/>
              <a:buChar char="•"/>
            </a:pPr>
            <a:r>
              <a:rPr lang="pt-BR" sz="3000"/>
              <a:t>Latitude e longitude: -17.21737058351901, -46.8724241118978</a:t>
            </a:r>
            <a:br>
              <a:rPr lang="pt-BR" sz="3000"/>
            </a:br>
            <a:endParaRPr sz="3000"/>
          </a:p>
          <a:p>
            <a:pPr indent="-419100" lvl="0" marL="457200" rtl="0" algn="l">
              <a:spcBef>
                <a:spcPts val="0"/>
              </a:spcBef>
              <a:spcAft>
                <a:spcPts val="0"/>
              </a:spcAft>
              <a:buSzPts val="3000"/>
              <a:buChar char="•"/>
            </a:pPr>
            <a:r>
              <a:rPr lang="pt-BR" sz="3000"/>
              <a:t>Característica: Sem avanço de desmatamento</a:t>
            </a:r>
            <a:br>
              <a:rPr lang="pt-BR" sz="3000"/>
            </a:br>
            <a:endParaRPr sz="3000"/>
          </a:p>
          <a:p>
            <a:pPr indent="-419100" lvl="0" marL="457200" rtl="0" algn="l">
              <a:spcBef>
                <a:spcPts val="0"/>
              </a:spcBef>
              <a:spcAft>
                <a:spcPts val="0"/>
              </a:spcAft>
              <a:buSzPts val="3000"/>
              <a:buChar char="•"/>
            </a:pPr>
            <a:r>
              <a:rPr lang="pt-BR" sz="3000"/>
              <a:t>Área de análise: XX x XX metros</a:t>
            </a:r>
            <a:br>
              <a:rPr lang="pt-BR" sz="3000"/>
            </a:br>
            <a:endParaRPr sz="3000"/>
          </a:p>
          <a:p>
            <a:pPr indent="-419100" lvl="0" marL="457200" rtl="0" algn="l">
              <a:spcBef>
                <a:spcPts val="0"/>
              </a:spcBef>
              <a:spcAft>
                <a:spcPts val="0"/>
              </a:spcAft>
              <a:buSzPts val="3000"/>
              <a:buChar char="•"/>
            </a:pPr>
            <a:r>
              <a:rPr lang="pt-BR" sz="3000"/>
              <a:t>Variação no Desmatamento ao Longo do Tempo: Antes do período de análise, o desmatamento na área selecionada era de XX%. Após um determinado período de tempo, prevê-se que o desmatamento aumentará para XX%.</a:t>
            </a:r>
            <a:br>
              <a:rPr lang="pt-BR" sz="3000"/>
            </a:br>
            <a:endParaRPr sz="3000"/>
          </a:p>
          <a:p>
            <a:pPr indent="-419100" lvl="0" marL="457200" rtl="0" algn="l">
              <a:spcBef>
                <a:spcPts val="0"/>
              </a:spcBef>
              <a:spcAft>
                <a:spcPts val="0"/>
              </a:spcAft>
              <a:buSzPts val="3000"/>
              <a:buChar char="•"/>
            </a:pPr>
            <a:r>
              <a:rPr lang="pt-BR" sz="3000"/>
              <a:t>Distribuição do Desmatamento por Região: A distribuição do desmatamento por região (NO, NE, SO, SE) foi analisada, destacando áreas específicas que são mais suscetíveis ao desmatamento.</a:t>
            </a:r>
            <a:br>
              <a:rPr lang="pt-BR" sz="3000"/>
            </a:br>
            <a:endParaRPr sz="3000"/>
          </a:p>
          <a:p>
            <a:pPr indent="-419100" lvl="0" marL="457200" rtl="0" algn="l">
              <a:spcBef>
                <a:spcPts val="0"/>
              </a:spcBef>
              <a:spcAft>
                <a:spcPts val="0"/>
              </a:spcAft>
              <a:buSzPts val="3000"/>
              <a:buChar char="•"/>
            </a:pPr>
            <a:r>
              <a:rPr lang="pt-BR" sz="3000"/>
              <a:t>Previsão do Desmatamento Futuro: Foi feita uma previsão do desmatamento futuro com base em tendências observadas, permitindo antecipar como as áreas verdes e desmatadas podem se modificar nos próximos anos.</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 name="Shape 281"/>
        <p:cNvGrpSpPr/>
        <p:nvPr/>
      </p:nvGrpSpPr>
      <p:grpSpPr>
        <a:xfrm>
          <a:off x="0" y="0"/>
          <a:ext cx="0" cy="0"/>
          <a:chOff x="0" y="0"/>
          <a:chExt cx="0" cy="0"/>
        </a:xfrm>
      </p:grpSpPr>
      <p:sp>
        <p:nvSpPr>
          <p:cNvPr id="282" name="Google Shape;282;g1f5615467cb_0_3"/>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Resultado: </a:t>
            </a:r>
            <a:r>
              <a:rPr b="1" lang="pt-BR"/>
              <a:t>Paracatu, MG</a:t>
            </a:r>
            <a:endParaRPr b="1"/>
          </a:p>
        </p:txBody>
      </p:sp>
      <p:sp>
        <p:nvSpPr>
          <p:cNvPr id="283" name="Google Shape;283;g1f5615467cb_0_3"/>
          <p:cNvSpPr txBox="1"/>
          <p:nvPr>
            <p:ph idx="1" type="body"/>
          </p:nvPr>
        </p:nvSpPr>
        <p:spPr>
          <a:xfrm>
            <a:off x="457200" y="1600200"/>
            <a:ext cx="17358300" cy="8303100"/>
          </a:xfrm>
          <a:prstGeom prst="rect">
            <a:avLst/>
          </a:prstGeom>
        </p:spPr>
        <p:txBody>
          <a:bodyPr anchorCtr="0" anchor="t" bIns="45700" lIns="91425" spcFirstLastPara="1" rIns="91425" wrap="square" tIns="45700">
            <a:normAutofit/>
          </a:bodyPr>
          <a:lstStyle/>
          <a:p>
            <a:pPr indent="-419100" lvl="0" marL="457200" rtl="0" algn="l">
              <a:spcBef>
                <a:spcPts val="360"/>
              </a:spcBef>
              <a:spcAft>
                <a:spcPts val="0"/>
              </a:spcAft>
              <a:buSzPts val="3000"/>
              <a:buChar char="•"/>
            </a:pPr>
            <a:r>
              <a:rPr lang="pt-BR" sz="3000"/>
              <a:t>Latitude e longitude: -17.21737058351901, -46.8724241118978</a:t>
            </a:r>
            <a:br>
              <a:rPr lang="pt-BR" sz="3000"/>
            </a:br>
            <a:endParaRPr sz="3000"/>
          </a:p>
          <a:p>
            <a:pPr indent="-419100" lvl="0" marL="457200" rtl="0" algn="l">
              <a:spcBef>
                <a:spcPts val="0"/>
              </a:spcBef>
              <a:spcAft>
                <a:spcPts val="0"/>
              </a:spcAft>
              <a:buSzPts val="3000"/>
              <a:buChar char="•"/>
            </a:pPr>
            <a:r>
              <a:rPr lang="pt-BR" sz="3000"/>
              <a:t>Área de análise: </a:t>
            </a:r>
            <a:r>
              <a:rPr lang="pt-BR" sz="3000"/>
              <a:t>Crescimento da cidade</a:t>
            </a:r>
            <a:br>
              <a:rPr lang="pt-BR" sz="3000"/>
            </a:br>
            <a:endParaRPr sz="3000"/>
          </a:p>
          <a:p>
            <a:pPr indent="-419100" lvl="0" marL="457200" rtl="0" algn="l">
              <a:spcBef>
                <a:spcPts val="0"/>
              </a:spcBef>
              <a:spcAft>
                <a:spcPts val="0"/>
              </a:spcAft>
              <a:buSzPts val="3000"/>
              <a:buChar char="•"/>
            </a:pPr>
            <a:r>
              <a:rPr lang="pt-BR" sz="3000"/>
              <a:t>Variação no Desmatamento ao Longo do Tempo: Antes do período de análise, o desmatamento na área selecionada era de XX%. Após um determinado período de tempo, prevê-se que o desmatamento aumentará para XX%.</a:t>
            </a:r>
            <a:br>
              <a:rPr lang="pt-BR" sz="3000"/>
            </a:br>
            <a:endParaRPr sz="3000"/>
          </a:p>
          <a:p>
            <a:pPr indent="-419100" lvl="0" marL="457200" rtl="0" algn="l">
              <a:spcBef>
                <a:spcPts val="0"/>
              </a:spcBef>
              <a:spcAft>
                <a:spcPts val="0"/>
              </a:spcAft>
              <a:buSzPts val="3000"/>
              <a:buChar char="•"/>
            </a:pPr>
            <a:r>
              <a:rPr lang="pt-BR" sz="3000"/>
              <a:t>Distribuição do Desmatamento por Região: A distribuição do desmatamento por região (NO, NE, SO, SE) foi analisada, destacando áreas específicas que são mais suscetíveis ao desmatamento.</a:t>
            </a:r>
            <a:br>
              <a:rPr lang="pt-BR" sz="3000"/>
            </a:br>
            <a:endParaRPr sz="3000"/>
          </a:p>
          <a:p>
            <a:pPr indent="-419100" lvl="0" marL="457200" rtl="0" algn="l">
              <a:spcBef>
                <a:spcPts val="0"/>
              </a:spcBef>
              <a:spcAft>
                <a:spcPts val="0"/>
              </a:spcAft>
              <a:buSzPts val="3000"/>
              <a:buChar char="•"/>
            </a:pPr>
            <a:r>
              <a:rPr lang="pt-BR" sz="3000"/>
              <a:t>Previsão do Desmatamento Futuro: Foi feita uma previsão do desmatamento futuro com base em tendências observadas, permitindo antecipar como as áreas verdes e desmatadas podem se modificar nos próximos anos.</a:t>
            </a:r>
            <a:endParaRPr sz="3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g1f5615467cb_0_16"/>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Resultado: </a:t>
            </a:r>
            <a:r>
              <a:rPr b="1" lang="pt-BR"/>
              <a:t>São Paulo, SP</a:t>
            </a:r>
            <a:endParaRPr b="1"/>
          </a:p>
        </p:txBody>
      </p:sp>
      <p:sp>
        <p:nvSpPr>
          <p:cNvPr id="289" name="Google Shape;289;g1f5615467cb_0_16"/>
          <p:cNvSpPr txBox="1"/>
          <p:nvPr>
            <p:ph idx="1" type="body"/>
          </p:nvPr>
        </p:nvSpPr>
        <p:spPr>
          <a:xfrm>
            <a:off x="457200" y="1600200"/>
            <a:ext cx="17358300" cy="8303100"/>
          </a:xfrm>
          <a:prstGeom prst="rect">
            <a:avLst/>
          </a:prstGeom>
        </p:spPr>
        <p:txBody>
          <a:bodyPr anchorCtr="0" anchor="t" bIns="45700" lIns="91425" spcFirstLastPara="1" rIns="91425" wrap="square" tIns="45700">
            <a:normAutofit/>
          </a:bodyPr>
          <a:lstStyle/>
          <a:p>
            <a:pPr indent="-419100" lvl="0" marL="457200" rtl="0" algn="l">
              <a:spcBef>
                <a:spcPts val="360"/>
              </a:spcBef>
              <a:spcAft>
                <a:spcPts val="0"/>
              </a:spcAft>
              <a:buSzPts val="3000"/>
              <a:buChar char="•"/>
            </a:pPr>
            <a:r>
              <a:rPr lang="pt-BR" sz="3000"/>
              <a:t>Latitude e longitude: -17.21737058351901, -46.8724241118978</a:t>
            </a:r>
            <a:br>
              <a:rPr lang="pt-BR" sz="3000"/>
            </a:br>
            <a:endParaRPr sz="3000"/>
          </a:p>
          <a:p>
            <a:pPr indent="-419100" lvl="0" marL="457200" rtl="0" algn="l">
              <a:spcBef>
                <a:spcPts val="0"/>
              </a:spcBef>
              <a:spcAft>
                <a:spcPts val="0"/>
              </a:spcAft>
              <a:buSzPts val="3000"/>
              <a:buChar char="•"/>
            </a:pPr>
            <a:r>
              <a:rPr lang="pt-BR" sz="3000"/>
              <a:t>Área de análise: </a:t>
            </a:r>
            <a:r>
              <a:rPr lang="pt-BR" sz="3000"/>
              <a:t>Área Urbana</a:t>
            </a:r>
            <a:br>
              <a:rPr lang="pt-BR" sz="3000"/>
            </a:br>
            <a:endParaRPr sz="3000"/>
          </a:p>
          <a:p>
            <a:pPr indent="-419100" lvl="0" marL="457200" rtl="0" algn="l">
              <a:spcBef>
                <a:spcPts val="0"/>
              </a:spcBef>
              <a:spcAft>
                <a:spcPts val="0"/>
              </a:spcAft>
              <a:buSzPts val="3000"/>
              <a:buChar char="•"/>
            </a:pPr>
            <a:r>
              <a:rPr lang="pt-BR" sz="3000"/>
              <a:t>Variação no Desmatamento ao Longo do Tempo: Antes do período de análise, o desmatamento na área selecionada era de XX%. Após um determinado período de tempo, prevê-se que o desmatamento aumentará para XX%.</a:t>
            </a:r>
            <a:br>
              <a:rPr lang="pt-BR" sz="3000"/>
            </a:br>
            <a:endParaRPr sz="3000"/>
          </a:p>
          <a:p>
            <a:pPr indent="-419100" lvl="0" marL="457200" rtl="0" algn="l">
              <a:spcBef>
                <a:spcPts val="0"/>
              </a:spcBef>
              <a:spcAft>
                <a:spcPts val="0"/>
              </a:spcAft>
              <a:buSzPts val="3000"/>
              <a:buChar char="•"/>
            </a:pPr>
            <a:r>
              <a:rPr lang="pt-BR" sz="3000"/>
              <a:t>Distribuição do Desmatamento por Região: A distribuição do desmatamento por região (NO, NE, SO, SE) foi analisada, destacando áreas específicas que são mais suscetíveis ao desmatamento.</a:t>
            </a:r>
            <a:br>
              <a:rPr lang="pt-BR" sz="3000"/>
            </a:br>
            <a:endParaRPr sz="3000"/>
          </a:p>
          <a:p>
            <a:pPr indent="-419100" lvl="0" marL="457200" rtl="0" algn="l">
              <a:spcBef>
                <a:spcPts val="0"/>
              </a:spcBef>
              <a:spcAft>
                <a:spcPts val="0"/>
              </a:spcAft>
              <a:buSzPts val="3000"/>
              <a:buChar char="•"/>
            </a:pPr>
            <a:r>
              <a:rPr lang="pt-BR" sz="3000"/>
              <a:t>Previsão do Desmatamento Futuro: Foi feita uma previsão do desmatamento futuro com base em tendências observadas, permitindo antecipar como as áreas verdes e desmatadas podem se modificar nos próximos anos.</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p:nvPr/>
        </p:nvSpPr>
        <p:spPr>
          <a:xfrm>
            <a:off x="37200" y="0"/>
            <a:ext cx="18250800" cy="10359900"/>
          </a:xfrm>
          <a:prstGeom prst="rect">
            <a:avLst/>
          </a:prstGeom>
          <a:solidFill>
            <a:srgbClr val="000000"/>
          </a:solidFill>
          <a:ln>
            <a:noFill/>
          </a:ln>
        </p:spPr>
        <p:txBody>
          <a:bodyPr anchorCtr="0" anchor="ctr" bIns="88500" lIns="88500" spcFirstLastPara="1" rIns="88500" wrap="square" tIns="885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5" name="Google Shape;295;p34"/>
          <p:cNvPicPr preferRelativeResize="0"/>
          <p:nvPr/>
        </p:nvPicPr>
        <p:blipFill rotWithShape="1">
          <a:blip r:embed="rId3">
            <a:alphaModFix amt="73000"/>
          </a:blip>
          <a:srcRect b="6015" l="0" r="0" t="0"/>
          <a:stretch/>
        </p:blipFill>
        <p:spPr>
          <a:xfrm flipH="1" rot="5400000">
            <a:off x="9872138" y="1940988"/>
            <a:ext cx="10212825" cy="6616699"/>
          </a:xfrm>
          <a:prstGeom prst="rect">
            <a:avLst/>
          </a:prstGeom>
          <a:noFill/>
          <a:ln>
            <a:noFill/>
          </a:ln>
        </p:spPr>
      </p:pic>
      <p:sp>
        <p:nvSpPr>
          <p:cNvPr id="296" name="Google Shape;296;p34"/>
          <p:cNvSpPr txBox="1"/>
          <p:nvPr/>
        </p:nvSpPr>
        <p:spPr>
          <a:xfrm>
            <a:off x="12588901" y="9177025"/>
            <a:ext cx="5231100" cy="486600"/>
          </a:xfrm>
          <a:prstGeom prst="rect">
            <a:avLst/>
          </a:prstGeom>
          <a:noFill/>
          <a:ln>
            <a:noFill/>
          </a:ln>
        </p:spPr>
        <p:txBody>
          <a:bodyPr anchorCtr="0" anchor="t" bIns="88500" lIns="88500" spcFirstLastPara="1" rIns="88500" wrap="square" tIns="88500">
            <a:spAutoFit/>
          </a:bodyPr>
          <a:lstStyle/>
          <a:p>
            <a:pPr indent="0" lvl="0" marL="0" marR="0" rtl="0" algn="r">
              <a:lnSpc>
                <a:spcPct val="100000"/>
              </a:lnSpc>
              <a:spcBef>
                <a:spcPts val="0"/>
              </a:spcBef>
              <a:spcAft>
                <a:spcPts val="0"/>
              </a:spcAft>
              <a:buClr>
                <a:srgbClr val="000000"/>
              </a:buClr>
              <a:buSzPts val="1600"/>
              <a:buFont typeface="Arial"/>
              <a:buNone/>
            </a:pPr>
            <a:r>
              <a:rPr b="1" i="0" lang="pt-BR" sz="2000" u="none" cap="none" strike="noStrike">
                <a:solidFill>
                  <a:srgbClr val="FFFFFF"/>
                </a:solidFill>
                <a:latin typeface="Manrope"/>
                <a:ea typeface="Manrope"/>
                <a:cs typeface="Manrope"/>
                <a:sym typeface="Manrope"/>
              </a:rPr>
              <a:t>Learn </a:t>
            </a:r>
            <a:r>
              <a:rPr b="0" i="0" lang="pt-BR" sz="2000" u="none" cap="none" strike="noStrike">
                <a:solidFill>
                  <a:srgbClr val="FFFFFF"/>
                </a:solidFill>
                <a:latin typeface="Manrope"/>
                <a:ea typeface="Manrope"/>
                <a:cs typeface="Manrope"/>
                <a:sym typeface="Manrope"/>
              </a:rPr>
              <a:t>[to be] </a:t>
            </a:r>
            <a:r>
              <a:rPr b="1" i="0" lang="pt-BR" sz="2000" u="none" cap="none" strike="noStrike">
                <a:solidFill>
                  <a:srgbClr val="FFFFFF"/>
                </a:solidFill>
                <a:latin typeface="Manrope"/>
                <a:ea typeface="Manrope"/>
                <a:cs typeface="Manrope"/>
                <a:sym typeface="Manrope"/>
              </a:rPr>
              <a:t>the future</a:t>
            </a:r>
            <a:endParaRPr b="0" i="0" sz="1800" u="none" cap="none" strike="noStrike">
              <a:solidFill>
                <a:srgbClr val="FFFFFF"/>
              </a:solidFill>
              <a:latin typeface="Arial"/>
              <a:ea typeface="Arial"/>
              <a:cs typeface="Arial"/>
              <a:sym typeface="Arial"/>
            </a:endParaRPr>
          </a:p>
        </p:txBody>
      </p:sp>
      <p:sp>
        <p:nvSpPr>
          <p:cNvPr id="297" name="Google Shape;297;p34"/>
          <p:cNvSpPr txBox="1"/>
          <p:nvPr/>
        </p:nvSpPr>
        <p:spPr>
          <a:xfrm>
            <a:off x="711451" y="2344425"/>
            <a:ext cx="14493000" cy="1342500"/>
          </a:xfrm>
          <a:prstGeom prst="rect">
            <a:avLst/>
          </a:prstGeom>
          <a:noFill/>
          <a:ln>
            <a:noFill/>
          </a:ln>
        </p:spPr>
        <p:txBody>
          <a:bodyPr anchorCtr="0" anchor="t" bIns="176950" lIns="176950" spcFirstLastPara="1" rIns="176950" wrap="square" tIns="176950">
            <a:spAutoFit/>
          </a:bodyPr>
          <a:lstStyle/>
          <a:p>
            <a:pPr indent="0" lvl="0" marL="0" marR="0" rtl="0" algn="l">
              <a:lnSpc>
                <a:spcPct val="100000"/>
              </a:lnSpc>
              <a:spcBef>
                <a:spcPts val="0"/>
              </a:spcBef>
              <a:spcAft>
                <a:spcPts val="0"/>
              </a:spcAft>
              <a:buClr>
                <a:srgbClr val="000000"/>
              </a:buClr>
              <a:buSzPts val="6400"/>
              <a:buFont typeface="Arial"/>
              <a:buNone/>
            </a:pPr>
            <a:r>
              <a:rPr b="1" i="0" lang="pt-BR" sz="6400" u="none" cap="none" strike="noStrike">
                <a:solidFill>
                  <a:srgbClr val="FFFFFF"/>
                </a:solidFill>
                <a:latin typeface="Manrope"/>
                <a:ea typeface="Manrope"/>
                <a:cs typeface="Manrope"/>
                <a:sym typeface="Manrope"/>
              </a:rPr>
              <a:t>Obrigad</a:t>
            </a:r>
            <a:r>
              <a:rPr b="1" lang="pt-BR" sz="6400">
                <a:solidFill>
                  <a:srgbClr val="FFFFFF"/>
                </a:solidFill>
                <a:latin typeface="Manrope"/>
                <a:ea typeface="Manrope"/>
                <a:cs typeface="Manrope"/>
                <a:sym typeface="Manrope"/>
              </a:rPr>
              <a:t>o.</a:t>
            </a:r>
            <a:endParaRPr b="0" i="0" sz="6400" u="none" cap="none" strike="noStrike">
              <a:solidFill>
                <a:srgbClr val="FFFFFF"/>
              </a:solidFill>
              <a:latin typeface="Manrope Light"/>
              <a:ea typeface="Manrope Light"/>
              <a:cs typeface="Manrope Light"/>
              <a:sym typeface="Manrope Light"/>
            </a:endParaRPr>
          </a:p>
        </p:txBody>
      </p:sp>
      <p:sp>
        <p:nvSpPr>
          <p:cNvPr id="298" name="Google Shape;298;p34"/>
          <p:cNvSpPr txBox="1"/>
          <p:nvPr/>
        </p:nvSpPr>
        <p:spPr>
          <a:xfrm>
            <a:off x="738175" y="5268250"/>
            <a:ext cx="8317200" cy="2712600"/>
          </a:xfrm>
          <a:prstGeom prst="rect">
            <a:avLst/>
          </a:prstGeom>
          <a:noFill/>
          <a:ln>
            <a:noFill/>
          </a:ln>
        </p:spPr>
        <p:txBody>
          <a:bodyPr anchorCtr="0" anchor="t" bIns="176950" lIns="176950" spcFirstLastPara="1" rIns="176950" wrap="square" tIns="176950">
            <a:spAutoFit/>
          </a:bodyPr>
          <a:lstStyle/>
          <a:p>
            <a:pPr indent="0" lvl="0" marL="0" marR="0" rtl="0" algn="l">
              <a:lnSpc>
                <a:spcPct val="150000"/>
              </a:lnSpc>
              <a:spcBef>
                <a:spcPts val="0"/>
              </a:spcBef>
              <a:spcAft>
                <a:spcPts val="0"/>
              </a:spcAft>
              <a:buClr>
                <a:srgbClr val="000000"/>
              </a:buClr>
              <a:buSzPts val="2800"/>
              <a:buFont typeface="Arial"/>
              <a:buNone/>
            </a:pPr>
            <a:r>
              <a:rPr lang="pt-BR" sz="3600">
                <a:solidFill>
                  <a:srgbClr val="FFFFFF"/>
                </a:solidFill>
                <a:latin typeface="Manrope Medium"/>
                <a:ea typeface="Manrope Medium"/>
                <a:cs typeface="Manrope Medium"/>
                <a:sym typeface="Manrope Medium"/>
              </a:rPr>
              <a:t>Grupo 1:</a:t>
            </a:r>
            <a:endParaRPr sz="3600">
              <a:solidFill>
                <a:srgbClr val="FFFFFF"/>
              </a:solidFill>
              <a:latin typeface="Manrope Medium"/>
              <a:ea typeface="Manrope Medium"/>
              <a:cs typeface="Manrope Medium"/>
              <a:sym typeface="Manrope Medium"/>
            </a:endParaRPr>
          </a:p>
          <a:p>
            <a:pPr indent="0" lvl="0" marL="0" rtl="0" algn="l">
              <a:lnSpc>
                <a:spcPct val="150000"/>
              </a:lnSpc>
              <a:spcBef>
                <a:spcPts val="0"/>
              </a:spcBef>
              <a:spcAft>
                <a:spcPts val="0"/>
              </a:spcAft>
              <a:buClr>
                <a:schemeClr val="dk1"/>
              </a:buClr>
              <a:buSzPts val="1100"/>
              <a:buFont typeface="Arial"/>
              <a:buNone/>
            </a:pPr>
            <a:r>
              <a:rPr lang="pt-BR" sz="1800">
                <a:solidFill>
                  <a:srgbClr val="FFFFFF"/>
                </a:solidFill>
                <a:latin typeface="Manrope Medium"/>
                <a:ea typeface="Manrope Medium"/>
                <a:cs typeface="Manrope Medium"/>
                <a:sym typeface="Manrope Medium"/>
              </a:rPr>
              <a:t>André Castro</a:t>
            </a:r>
            <a:endParaRPr sz="1800">
              <a:solidFill>
                <a:srgbClr val="FFFFFF"/>
              </a:solidFill>
              <a:latin typeface="Manrope Medium"/>
              <a:ea typeface="Manrope Medium"/>
              <a:cs typeface="Manrope Medium"/>
              <a:sym typeface="Manrope Medium"/>
            </a:endParaRPr>
          </a:p>
          <a:p>
            <a:pPr indent="0" lvl="0" marL="0" rtl="0" algn="l">
              <a:lnSpc>
                <a:spcPct val="150000"/>
              </a:lnSpc>
              <a:spcBef>
                <a:spcPts val="0"/>
              </a:spcBef>
              <a:spcAft>
                <a:spcPts val="0"/>
              </a:spcAft>
              <a:buClr>
                <a:schemeClr val="dk1"/>
              </a:buClr>
              <a:buSzPts val="1100"/>
              <a:buFont typeface="Arial"/>
              <a:buNone/>
            </a:pPr>
            <a:r>
              <a:rPr lang="pt-BR" sz="1800">
                <a:solidFill>
                  <a:srgbClr val="FFFFFF"/>
                </a:solidFill>
                <a:latin typeface="Manrope Medium"/>
                <a:ea typeface="Manrope Medium"/>
                <a:cs typeface="Manrope Medium"/>
                <a:sym typeface="Manrope Medium"/>
              </a:rPr>
              <a:t>Leandro Brito</a:t>
            </a:r>
            <a:endParaRPr sz="1800">
              <a:solidFill>
                <a:srgbClr val="FFFFFF"/>
              </a:solidFill>
              <a:latin typeface="Manrope Medium"/>
              <a:ea typeface="Manrope Medium"/>
              <a:cs typeface="Manrope Medium"/>
              <a:sym typeface="Manrope Medium"/>
            </a:endParaRPr>
          </a:p>
          <a:p>
            <a:pPr indent="0" lvl="0" marL="0" rtl="0" algn="l">
              <a:lnSpc>
                <a:spcPct val="150000"/>
              </a:lnSpc>
              <a:spcBef>
                <a:spcPts val="0"/>
              </a:spcBef>
              <a:spcAft>
                <a:spcPts val="0"/>
              </a:spcAft>
              <a:buClr>
                <a:schemeClr val="dk1"/>
              </a:buClr>
              <a:buSzPts val="1100"/>
              <a:buFont typeface="Arial"/>
              <a:buNone/>
            </a:pPr>
            <a:r>
              <a:rPr lang="pt-BR" sz="1800">
                <a:solidFill>
                  <a:srgbClr val="FFFFFF"/>
                </a:solidFill>
                <a:latin typeface="Manrope Medium"/>
                <a:ea typeface="Manrope Medium"/>
                <a:cs typeface="Manrope Medium"/>
                <a:sym typeface="Manrope Medium"/>
              </a:rPr>
              <a:t>Patrick Storck</a:t>
            </a:r>
            <a:endParaRPr sz="1800">
              <a:solidFill>
                <a:srgbClr val="FFFFFF"/>
              </a:solidFill>
              <a:latin typeface="Manrope Medium"/>
              <a:ea typeface="Manrope Medium"/>
              <a:cs typeface="Manrope Medium"/>
              <a:sym typeface="Manrope Medium"/>
            </a:endParaRPr>
          </a:p>
          <a:p>
            <a:pPr indent="0" lvl="0" marL="0" rtl="0" algn="l">
              <a:lnSpc>
                <a:spcPct val="150000"/>
              </a:lnSpc>
              <a:spcBef>
                <a:spcPts val="0"/>
              </a:spcBef>
              <a:spcAft>
                <a:spcPts val="0"/>
              </a:spcAft>
              <a:buClr>
                <a:schemeClr val="dk1"/>
              </a:buClr>
              <a:buSzPts val="1100"/>
              <a:buFont typeface="Arial"/>
              <a:buNone/>
            </a:pPr>
            <a:r>
              <a:rPr lang="pt-BR" sz="1800">
                <a:solidFill>
                  <a:srgbClr val="FFFFFF"/>
                </a:solidFill>
                <a:latin typeface="Manrope Medium"/>
                <a:ea typeface="Manrope Medium"/>
                <a:cs typeface="Manrope Medium"/>
                <a:sym typeface="Manrope Medium"/>
              </a:rPr>
              <a:t>Vitória Barbosa</a:t>
            </a:r>
            <a:endParaRPr sz="1800">
              <a:solidFill>
                <a:srgbClr val="FFFFFF"/>
              </a:solidFill>
              <a:latin typeface="Manrope Medium"/>
              <a:ea typeface="Manrope Medium"/>
              <a:cs typeface="Manrope Medium"/>
              <a:sym typeface="Manrope Medium"/>
            </a:endParaRPr>
          </a:p>
        </p:txBody>
      </p:sp>
      <p:pic>
        <p:nvPicPr>
          <p:cNvPr id="299" name="Google Shape;299;p34"/>
          <p:cNvPicPr preferRelativeResize="0"/>
          <p:nvPr/>
        </p:nvPicPr>
        <p:blipFill rotWithShape="1">
          <a:blip r:embed="rId4">
            <a:alphaModFix/>
          </a:blip>
          <a:srcRect b="0" l="0" r="0" t="0"/>
          <a:stretch/>
        </p:blipFill>
        <p:spPr>
          <a:xfrm>
            <a:off x="880650" y="8875225"/>
            <a:ext cx="2063260" cy="788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f501eb343f_1_10"/>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Introdução</a:t>
            </a:r>
            <a:endParaRPr b="1"/>
          </a:p>
        </p:txBody>
      </p:sp>
      <p:sp>
        <p:nvSpPr>
          <p:cNvPr id="101" name="Google Shape;101;g1f501eb343f_1_10"/>
          <p:cNvSpPr txBox="1"/>
          <p:nvPr>
            <p:ph idx="1" type="body"/>
          </p:nvPr>
        </p:nvSpPr>
        <p:spPr>
          <a:xfrm>
            <a:off x="457200" y="1600200"/>
            <a:ext cx="17358300" cy="8303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pt-BR" sz="3000"/>
              <a:t>As mudanças climáticas são uma preocupação crescente, o que destaca a importância do monitoramento remoto para analisarmos essas mudanças. </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rPr lang="pt-BR" sz="3000"/>
              <a:t>Esta apresentação foca no uso das imagens de satélite Landsat para analisar o desmatamento no Brasil. Serão discutidos os </a:t>
            </a:r>
            <a:r>
              <a:rPr b="1" lang="pt-BR" sz="3000"/>
              <a:t>tipos de dados</a:t>
            </a:r>
            <a:r>
              <a:rPr lang="pt-BR" sz="3000"/>
              <a:t> utilizados, os </a:t>
            </a:r>
            <a:r>
              <a:rPr b="1" lang="pt-BR" sz="3000"/>
              <a:t>métodos de análise</a:t>
            </a:r>
            <a:r>
              <a:rPr lang="pt-BR" sz="3000"/>
              <a:t> aplicados e os </a:t>
            </a:r>
            <a:r>
              <a:rPr b="1" lang="pt-BR" sz="3000"/>
              <a:t>insights</a:t>
            </a:r>
            <a:r>
              <a:rPr lang="pt-BR" sz="3000"/>
              <a:t> obtidos.</a:t>
            </a:r>
            <a:endParaRPr sz="3000"/>
          </a:p>
        </p:txBody>
      </p:sp>
      <p:pic>
        <p:nvPicPr>
          <p:cNvPr id="102" name="Google Shape;102;g1f501eb343f_1_10"/>
          <p:cNvPicPr preferRelativeResize="0"/>
          <p:nvPr/>
        </p:nvPicPr>
        <p:blipFill>
          <a:blip r:embed="rId3">
            <a:alphaModFix/>
          </a:blip>
          <a:stretch>
            <a:fillRect/>
          </a:stretch>
        </p:blipFill>
        <p:spPr>
          <a:xfrm>
            <a:off x="694550" y="5093075"/>
            <a:ext cx="8558974" cy="4187574"/>
          </a:xfrm>
          <a:prstGeom prst="rect">
            <a:avLst/>
          </a:prstGeom>
          <a:noFill/>
          <a:ln>
            <a:noFill/>
          </a:ln>
        </p:spPr>
      </p:pic>
      <p:pic>
        <p:nvPicPr>
          <p:cNvPr id="103" name="Google Shape;103;g1f501eb343f_1_10"/>
          <p:cNvPicPr preferRelativeResize="0"/>
          <p:nvPr/>
        </p:nvPicPr>
        <p:blipFill>
          <a:blip r:embed="rId4">
            <a:alphaModFix/>
          </a:blip>
          <a:stretch>
            <a:fillRect/>
          </a:stretch>
        </p:blipFill>
        <p:spPr>
          <a:xfrm>
            <a:off x="10232787" y="5077325"/>
            <a:ext cx="7003387" cy="4219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 name="Shape 107"/>
        <p:cNvGrpSpPr/>
        <p:nvPr/>
      </p:nvGrpSpPr>
      <p:grpSpPr>
        <a:xfrm>
          <a:off x="0" y="0"/>
          <a:ext cx="0" cy="0"/>
          <a:chOff x="0" y="0"/>
          <a:chExt cx="0" cy="0"/>
        </a:xfrm>
      </p:grpSpPr>
      <p:pic>
        <p:nvPicPr>
          <p:cNvPr id="108" name="Google Shape;108;g1f501eb343f_1_80"/>
          <p:cNvPicPr preferRelativeResize="0"/>
          <p:nvPr/>
        </p:nvPicPr>
        <p:blipFill>
          <a:blip r:embed="rId3">
            <a:alphaModFix amt="40000"/>
          </a:blip>
          <a:stretch>
            <a:fillRect/>
          </a:stretch>
        </p:blipFill>
        <p:spPr>
          <a:xfrm>
            <a:off x="15" y="28"/>
            <a:ext cx="18288000" cy="10286971"/>
          </a:xfrm>
          <a:prstGeom prst="rect">
            <a:avLst/>
          </a:prstGeom>
          <a:noFill/>
          <a:ln>
            <a:noFill/>
          </a:ln>
          <a:effectLst>
            <a:outerShdw blurRad="57150" rotWithShape="0" algn="bl" dir="5400000" dist="19050">
              <a:srgbClr val="000000">
                <a:alpha val="50000"/>
              </a:srgbClr>
            </a:outerShdw>
          </a:effectLst>
        </p:spPr>
      </p:pic>
      <p:sp>
        <p:nvSpPr>
          <p:cNvPr id="109" name="Google Shape;109;g1f501eb343f_1_80"/>
          <p:cNvSpPr txBox="1"/>
          <p:nvPr/>
        </p:nvSpPr>
        <p:spPr>
          <a:xfrm>
            <a:off x="651175" y="4218350"/>
            <a:ext cx="14493000" cy="1342500"/>
          </a:xfrm>
          <a:prstGeom prst="rect">
            <a:avLst/>
          </a:prstGeom>
          <a:noFill/>
          <a:ln>
            <a:noFill/>
          </a:ln>
        </p:spPr>
        <p:txBody>
          <a:bodyPr anchorCtr="0" anchor="t" bIns="176950" lIns="176950" spcFirstLastPara="1" rIns="176950" wrap="square" tIns="176950">
            <a:spAutoFit/>
          </a:bodyPr>
          <a:lstStyle/>
          <a:p>
            <a:pPr indent="0" lvl="0" marL="0" rtl="0" algn="l">
              <a:spcBef>
                <a:spcPts val="0"/>
              </a:spcBef>
              <a:spcAft>
                <a:spcPts val="0"/>
              </a:spcAft>
              <a:buClr>
                <a:schemeClr val="dk1"/>
              </a:buClr>
              <a:buSzPts val="1100"/>
              <a:buFont typeface="Arial"/>
              <a:buNone/>
            </a:pPr>
            <a:r>
              <a:rPr b="1" lang="pt-BR" sz="6400">
                <a:solidFill>
                  <a:srgbClr val="FFFFFF"/>
                </a:solidFill>
                <a:latin typeface="Manrope"/>
                <a:ea typeface="Manrope"/>
                <a:cs typeface="Manrope"/>
                <a:sym typeface="Manrope"/>
              </a:rPr>
              <a:t>Objetivo do Projeto</a:t>
            </a:r>
            <a:endParaRPr b="1" sz="6400">
              <a:solidFill>
                <a:srgbClr val="FFFFFF"/>
              </a:solidFill>
              <a:latin typeface="Manrope"/>
              <a:ea typeface="Manrope"/>
              <a:cs typeface="Manrope"/>
              <a:sym typeface="Manrope"/>
            </a:endParaRPr>
          </a:p>
        </p:txBody>
      </p:sp>
      <p:pic>
        <p:nvPicPr>
          <p:cNvPr id="110" name="Google Shape;110;g1f501eb343f_1_80"/>
          <p:cNvPicPr preferRelativeResize="0"/>
          <p:nvPr/>
        </p:nvPicPr>
        <p:blipFill rotWithShape="1">
          <a:blip r:embed="rId4">
            <a:alphaModFix/>
          </a:blip>
          <a:srcRect b="0" l="0" r="0" t="0"/>
          <a:stretch/>
        </p:blipFill>
        <p:spPr>
          <a:xfrm>
            <a:off x="880650" y="8875225"/>
            <a:ext cx="2063260" cy="788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f501eb343f_1_113"/>
          <p:cNvSpPr txBox="1"/>
          <p:nvPr>
            <p:ph idx="1" type="body"/>
          </p:nvPr>
        </p:nvSpPr>
        <p:spPr>
          <a:xfrm>
            <a:off x="457200" y="1600200"/>
            <a:ext cx="17358300" cy="8303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pt-BR" sz="3000"/>
              <a:t>O objetivo deste projeto é desenvolver um modelo de análise de desmatamento e através da aplicação de técnicas de processamento de imagens e análise de dados, buscamos:</a:t>
            </a:r>
            <a:endParaRPr sz="3000"/>
          </a:p>
          <a:p>
            <a:pPr indent="0" lvl="0" marL="0" rtl="0" algn="l">
              <a:spcBef>
                <a:spcPts val="360"/>
              </a:spcBef>
              <a:spcAft>
                <a:spcPts val="0"/>
              </a:spcAft>
              <a:buNone/>
            </a:pPr>
            <a:r>
              <a:t/>
            </a:r>
            <a:endParaRPr sz="3000"/>
          </a:p>
          <a:p>
            <a:pPr indent="-419100" lvl="0" marL="457200" rtl="0" algn="l">
              <a:lnSpc>
                <a:spcPct val="150000"/>
              </a:lnSpc>
              <a:spcBef>
                <a:spcPts val="360"/>
              </a:spcBef>
              <a:spcAft>
                <a:spcPts val="0"/>
              </a:spcAft>
              <a:buSzPts val="3000"/>
              <a:buChar char="•"/>
            </a:pPr>
            <a:r>
              <a:rPr lang="pt-BR" sz="3000"/>
              <a:t>Identificar áreas vegetadas e desmatadas em imagens de satélite.</a:t>
            </a:r>
            <a:endParaRPr sz="3000"/>
          </a:p>
          <a:p>
            <a:pPr indent="-419100" lvl="0" marL="457200" rtl="0" algn="l">
              <a:lnSpc>
                <a:spcPct val="150000"/>
              </a:lnSpc>
              <a:spcBef>
                <a:spcPts val="0"/>
              </a:spcBef>
              <a:spcAft>
                <a:spcPts val="0"/>
              </a:spcAft>
              <a:buSzPts val="3000"/>
              <a:buChar char="•"/>
            </a:pPr>
            <a:r>
              <a:rPr lang="pt-BR" sz="3000"/>
              <a:t>Prever possíveis áreas de desmatamento com base em padrões históricos.</a:t>
            </a:r>
            <a:endParaRPr sz="3000"/>
          </a:p>
          <a:p>
            <a:pPr indent="-419100" lvl="0" marL="457200" rtl="0" algn="l">
              <a:lnSpc>
                <a:spcPct val="150000"/>
              </a:lnSpc>
              <a:spcBef>
                <a:spcPts val="0"/>
              </a:spcBef>
              <a:spcAft>
                <a:spcPts val="0"/>
              </a:spcAft>
              <a:buSzPts val="3000"/>
              <a:buChar char="•"/>
            </a:pPr>
            <a:r>
              <a:rPr lang="pt-BR" sz="3000"/>
              <a:t>Analisar a evolução do desmatamento ao longo do tempo de áreas específicas.</a:t>
            </a:r>
            <a:endParaRPr sz="3000"/>
          </a:p>
        </p:txBody>
      </p:sp>
      <p:sp>
        <p:nvSpPr>
          <p:cNvPr id="116" name="Google Shape;116;g1f501eb343f_1_113"/>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Objetivo do Projeto</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g1f501eb343f_1_86"/>
          <p:cNvSpPr txBox="1"/>
          <p:nvPr/>
        </p:nvSpPr>
        <p:spPr>
          <a:xfrm>
            <a:off x="651175" y="4218350"/>
            <a:ext cx="14493000" cy="1342500"/>
          </a:xfrm>
          <a:prstGeom prst="rect">
            <a:avLst/>
          </a:prstGeom>
          <a:noFill/>
          <a:ln>
            <a:noFill/>
          </a:ln>
        </p:spPr>
        <p:txBody>
          <a:bodyPr anchorCtr="0" anchor="t" bIns="176950" lIns="176950" spcFirstLastPara="1" rIns="176950" wrap="square" tIns="176950">
            <a:spAutoFit/>
          </a:bodyPr>
          <a:lstStyle/>
          <a:p>
            <a:pPr indent="0" lvl="0" marL="0" rtl="0" algn="l">
              <a:spcBef>
                <a:spcPts val="0"/>
              </a:spcBef>
              <a:spcAft>
                <a:spcPts val="0"/>
              </a:spcAft>
              <a:buClr>
                <a:schemeClr val="dk1"/>
              </a:buClr>
              <a:buSzPts val="1100"/>
              <a:buFont typeface="Arial"/>
              <a:buNone/>
            </a:pPr>
            <a:r>
              <a:rPr b="1" lang="pt-BR" sz="6400">
                <a:solidFill>
                  <a:srgbClr val="FFFFFF"/>
                </a:solidFill>
                <a:latin typeface="Manrope"/>
                <a:ea typeface="Manrope"/>
                <a:cs typeface="Manrope"/>
                <a:sym typeface="Manrope"/>
              </a:rPr>
              <a:t>Metodologia</a:t>
            </a:r>
            <a:endParaRPr b="1" sz="6400">
              <a:solidFill>
                <a:srgbClr val="FFFFFF"/>
              </a:solidFill>
              <a:latin typeface="Manrope"/>
              <a:ea typeface="Manrope"/>
              <a:cs typeface="Manrope"/>
              <a:sym typeface="Manrope"/>
            </a:endParaRPr>
          </a:p>
        </p:txBody>
      </p:sp>
      <p:pic>
        <p:nvPicPr>
          <p:cNvPr id="122" name="Google Shape;122;g1f501eb343f_1_86"/>
          <p:cNvPicPr preferRelativeResize="0"/>
          <p:nvPr/>
        </p:nvPicPr>
        <p:blipFill rotWithShape="1">
          <a:blip r:embed="rId3">
            <a:alphaModFix/>
          </a:blip>
          <a:srcRect b="0" l="0" r="0" t="0"/>
          <a:stretch/>
        </p:blipFill>
        <p:spPr>
          <a:xfrm>
            <a:off x="880650" y="8875225"/>
            <a:ext cx="2063260" cy="788400"/>
          </a:xfrm>
          <a:prstGeom prst="rect">
            <a:avLst/>
          </a:prstGeom>
          <a:noFill/>
          <a:ln>
            <a:noFill/>
          </a:ln>
        </p:spPr>
      </p:pic>
      <p:pic>
        <p:nvPicPr>
          <p:cNvPr id="123" name="Google Shape;123;g1f501eb343f_1_86"/>
          <p:cNvPicPr preferRelativeResize="0"/>
          <p:nvPr/>
        </p:nvPicPr>
        <p:blipFill>
          <a:blip r:embed="rId4">
            <a:alphaModFix amt="80000"/>
          </a:blip>
          <a:stretch>
            <a:fillRect/>
          </a:stretch>
        </p:blipFill>
        <p:spPr>
          <a:xfrm>
            <a:off x="9143978" y="2"/>
            <a:ext cx="9144025" cy="1028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f501eb343f_1_24"/>
          <p:cNvSpPr txBox="1"/>
          <p:nvPr>
            <p:ph idx="1" type="body"/>
          </p:nvPr>
        </p:nvSpPr>
        <p:spPr>
          <a:xfrm>
            <a:off x="457200" y="1600200"/>
            <a:ext cx="17358300" cy="3137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pt-BR" sz="3000">
                <a:solidFill>
                  <a:srgbClr val="0D0D0D"/>
                </a:solidFill>
                <a:highlight>
                  <a:srgbClr val="FFFFFF"/>
                </a:highlight>
                <a:latin typeface="Roboto"/>
                <a:ea typeface="Roboto"/>
                <a:cs typeface="Roboto"/>
                <a:sym typeface="Roboto"/>
              </a:rPr>
              <a:t>Realizamos uma análise detalhada das características das imagens de satélite para entender a distribuição e os agrupamentos dos pixels.</a:t>
            </a:r>
            <a:endParaRPr sz="3000"/>
          </a:p>
          <a:p>
            <a:pPr indent="0" lvl="0" marL="0" rtl="0" algn="l">
              <a:spcBef>
                <a:spcPts val="360"/>
              </a:spcBef>
              <a:spcAft>
                <a:spcPts val="0"/>
              </a:spcAft>
              <a:buNone/>
            </a:pPr>
            <a:r>
              <a:t/>
            </a:r>
            <a:endParaRPr sz="3000"/>
          </a:p>
          <a:p>
            <a:pPr indent="0" lvl="0" marL="0" rtl="0" algn="l">
              <a:spcBef>
                <a:spcPts val="360"/>
              </a:spcBef>
              <a:spcAft>
                <a:spcPts val="0"/>
              </a:spcAft>
              <a:buNone/>
            </a:pPr>
            <a:r>
              <a:rPr lang="pt-BR" sz="3000">
                <a:solidFill>
                  <a:srgbClr val="0D0D0D"/>
                </a:solidFill>
                <a:highlight>
                  <a:srgbClr val="FFFFFF"/>
                </a:highlight>
                <a:latin typeface="Roboto"/>
                <a:ea typeface="Roboto"/>
                <a:cs typeface="Roboto"/>
                <a:sym typeface="Roboto"/>
              </a:rPr>
              <a:t>Buscamos identificar possíveis pontos de interesse que possam ser utilizados como parâmetros de classificação e determinar os grupos de cores aos quais os pixels pertencem.</a:t>
            </a:r>
            <a:endParaRPr sz="3000"/>
          </a:p>
        </p:txBody>
      </p:sp>
      <p:sp>
        <p:nvSpPr>
          <p:cNvPr id="129" name="Google Shape;129;g1f501eb343f_1_24"/>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Metodologia : </a:t>
            </a:r>
            <a:r>
              <a:rPr b="1" lang="pt-BR" sz="3000"/>
              <a:t>Análise Exploratória de Dados (EDA)</a:t>
            </a:r>
            <a:endParaRPr b="1"/>
          </a:p>
        </p:txBody>
      </p:sp>
      <p:pic>
        <p:nvPicPr>
          <p:cNvPr id="130" name="Google Shape;130;g1f501eb343f_1_24"/>
          <p:cNvPicPr preferRelativeResize="0"/>
          <p:nvPr/>
        </p:nvPicPr>
        <p:blipFill>
          <a:blip r:embed="rId3">
            <a:alphaModFix/>
          </a:blip>
          <a:stretch>
            <a:fillRect/>
          </a:stretch>
        </p:blipFill>
        <p:spPr>
          <a:xfrm>
            <a:off x="769254" y="4344450"/>
            <a:ext cx="12836045" cy="601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f501eb343f_1_46"/>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Metodologia: </a:t>
            </a:r>
            <a:r>
              <a:rPr b="1" lang="pt-BR" sz="3000"/>
              <a:t>Aprendizagem Não Supervisionada x Supervisionada:</a:t>
            </a:r>
            <a:endParaRPr b="1"/>
          </a:p>
        </p:txBody>
      </p:sp>
      <p:pic>
        <p:nvPicPr>
          <p:cNvPr id="136" name="Google Shape;136;g1f501eb343f_1_46"/>
          <p:cNvPicPr preferRelativeResize="0"/>
          <p:nvPr/>
        </p:nvPicPr>
        <p:blipFill>
          <a:blip r:embed="rId3">
            <a:alphaModFix/>
          </a:blip>
          <a:stretch>
            <a:fillRect/>
          </a:stretch>
        </p:blipFill>
        <p:spPr>
          <a:xfrm>
            <a:off x="11421125" y="4770725"/>
            <a:ext cx="3820300" cy="2657675"/>
          </a:xfrm>
          <a:prstGeom prst="rect">
            <a:avLst/>
          </a:prstGeom>
          <a:noFill/>
          <a:ln>
            <a:noFill/>
          </a:ln>
        </p:spPr>
      </p:pic>
      <p:sp>
        <p:nvSpPr>
          <p:cNvPr id="137" name="Google Shape;137;g1f501eb343f_1_46"/>
          <p:cNvSpPr txBox="1"/>
          <p:nvPr/>
        </p:nvSpPr>
        <p:spPr>
          <a:xfrm>
            <a:off x="457200" y="1975400"/>
            <a:ext cx="10896900" cy="21648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pt-BR" sz="3000">
                <a:solidFill>
                  <a:srgbClr val="0D0D0D"/>
                </a:solidFill>
                <a:highlight>
                  <a:srgbClr val="FFFFFF"/>
                </a:highlight>
                <a:latin typeface="Roboto"/>
                <a:ea typeface="Roboto"/>
                <a:cs typeface="Roboto"/>
                <a:sym typeface="Roboto"/>
              </a:rPr>
              <a:t>Aplicação de algoritmos de clustering, como K-Means, DBSCAN e Gaussian Mixture, para validar a viabilidade de utilizar técnicas de agrupamento na identificação dos grupos aos quais os pixels pertencem.</a:t>
            </a:r>
            <a:r>
              <a:rPr lang="pt-BR" sz="3000">
                <a:solidFill>
                  <a:schemeClr val="dk1"/>
                </a:solidFill>
                <a:latin typeface="Manrope"/>
                <a:ea typeface="Manrope"/>
                <a:cs typeface="Manrope"/>
                <a:sym typeface="Manrope"/>
              </a:rPr>
              <a:t>  </a:t>
            </a:r>
            <a:endParaRPr sz="3000">
              <a:solidFill>
                <a:schemeClr val="dk1"/>
              </a:solidFill>
              <a:latin typeface="Manrope"/>
              <a:ea typeface="Manrope"/>
              <a:cs typeface="Manrope"/>
              <a:sym typeface="Manrope"/>
            </a:endParaRPr>
          </a:p>
        </p:txBody>
      </p:sp>
      <p:sp>
        <p:nvSpPr>
          <p:cNvPr id="138" name="Google Shape;138;g1f501eb343f_1_46"/>
          <p:cNvSpPr txBox="1"/>
          <p:nvPr/>
        </p:nvSpPr>
        <p:spPr>
          <a:xfrm>
            <a:off x="371825" y="5077825"/>
            <a:ext cx="10896900" cy="21648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None/>
            </a:pPr>
            <a:r>
              <a:rPr lang="pt-BR" sz="3000">
                <a:solidFill>
                  <a:srgbClr val="0D0D0D"/>
                </a:solidFill>
                <a:highlight>
                  <a:srgbClr val="FFFFFF"/>
                </a:highlight>
                <a:latin typeface="Roboto"/>
                <a:ea typeface="Roboto"/>
                <a:cs typeface="Roboto"/>
                <a:sym typeface="Roboto"/>
              </a:rPr>
              <a:t>Aplicação do algoritmo RandomForestClassifier para validar a viabilidade de utilizar técnicas de classificação na identificação dos grupos aos quais os pixels pertencem.</a:t>
            </a:r>
            <a:r>
              <a:rPr lang="pt-BR" sz="3000">
                <a:solidFill>
                  <a:schemeClr val="dk1"/>
                </a:solidFill>
                <a:latin typeface="Manrope"/>
                <a:ea typeface="Manrope"/>
                <a:cs typeface="Manrope"/>
                <a:sym typeface="Manrope"/>
              </a:rPr>
              <a:t>  </a:t>
            </a:r>
            <a:endParaRPr sz="3000">
              <a:solidFill>
                <a:schemeClr val="dk1"/>
              </a:solidFill>
              <a:latin typeface="Manrope"/>
              <a:ea typeface="Manrope"/>
              <a:cs typeface="Manrope"/>
              <a:sym typeface="Manrope"/>
            </a:endParaRPr>
          </a:p>
        </p:txBody>
      </p:sp>
      <p:sp>
        <p:nvSpPr>
          <p:cNvPr id="139" name="Google Shape;139;g1f501eb343f_1_46"/>
          <p:cNvSpPr txBox="1"/>
          <p:nvPr/>
        </p:nvSpPr>
        <p:spPr>
          <a:xfrm>
            <a:off x="457200" y="8413225"/>
            <a:ext cx="125706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400"/>
              </a:spcBef>
              <a:spcAft>
                <a:spcPts val="0"/>
              </a:spcAft>
              <a:buClr>
                <a:schemeClr val="dk1"/>
              </a:buClr>
              <a:buSzPts val="1100"/>
              <a:buFont typeface="Arial"/>
              <a:buNone/>
            </a:pPr>
            <a:r>
              <a:rPr lang="pt-BR" sz="3000">
                <a:solidFill>
                  <a:srgbClr val="0D0D0D"/>
                </a:solidFill>
                <a:highlight>
                  <a:srgbClr val="FFFFFF"/>
                </a:highlight>
                <a:latin typeface="Roboto"/>
                <a:ea typeface="Roboto"/>
                <a:cs typeface="Roboto"/>
                <a:sym typeface="Roboto"/>
              </a:rPr>
              <a:t>Avaliamos</a:t>
            </a:r>
            <a:r>
              <a:rPr lang="pt-BR" sz="3000">
                <a:solidFill>
                  <a:srgbClr val="0D0D0D"/>
                </a:solidFill>
                <a:highlight>
                  <a:srgbClr val="FFFFFF"/>
                </a:highlight>
                <a:latin typeface="Roboto"/>
                <a:ea typeface="Roboto"/>
                <a:cs typeface="Roboto"/>
                <a:sym typeface="Roboto"/>
              </a:rPr>
              <a:t> a acurácia dos modelos propostos aplicando a</a:t>
            </a:r>
            <a:endParaRPr sz="3000">
              <a:solidFill>
                <a:srgbClr val="0D0D0D"/>
              </a:solidFill>
              <a:highlight>
                <a:srgbClr val="FFFFFF"/>
              </a:highlight>
              <a:latin typeface="Roboto"/>
              <a:ea typeface="Roboto"/>
              <a:cs typeface="Roboto"/>
              <a:sym typeface="Roboto"/>
            </a:endParaRPr>
          </a:p>
          <a:p>
            <a:pPr indent="0" lvl="0" marL="0" rtl="0" algn="l">
              <a:spcBef>
                <a:spcPts val="360"/>
              </a:spcBef>
              <a:spcAft>
                <a:spcPts val="0"/>
              </a:spcAft>
              <a:buNone/>
            </a:pPr>
            <a:r>
              <a:rPr lang="pt-BR" sz="3000">
                <a:solidFill>
                  <a:srgbClr val="0D0D0D"/>
                </a:solidFill>
                <a:highlight>
                  <a:srgbClr val="FFFFFF"/>
                </a:highlight>
                <a:latin typeface="Roboto"/>
                <a:ea typeface="Roboto"/>
                <a:cs typeface="Roboto"/>
                <a:sym typeface="Roboto"/>
              </a:rPr>
              <a:t>regra. </a:t>
            </a:r>
            <a:endParaRPr sz="3000">
              <a:solidFill>
                <a:schemeClr val="dk1"/>
              </a:solidFill>
              <a:latin typeface="Manrope"/>
              <a:ea typeface="Manrope"/>
              <a:cs typeface="Manrope"/>
              <a:sym typeface="Manrope"/>
            </a:endParaRPr>
          </a:p>
        </p:txBody>
      </p:sp>
      <p:pic>
        <p:nvPicPr>
          <p:cNvPr id="140" name="Google Shape;140;g1f501eb343f_1_46"/>
          <p:cNvPicPr preferRelativeResize="0"/>
          <p:nvPr/>
        </p:nvPicPr>
        <p:blipFill>
          <a:blip r:embed="rId4">
            <a:alphaModFix/>
          </a:blip>
          <a:stretch>
            <a:fillRect/>
          </a:stretch>
        </p:blipFill>
        <p:spPr>
          <a:xfrm>
            <a:off x="10793250" y="8110555"/>
            <a:ext cx="6153150" cy="1660750"/>
          </a:xfrm>
          <a:prstGeom prst="rect">
            <a:avLst/>
          </a:prstGeom>
          <a:noFill/>
          <a:ln>
            <a:noFill/>
          </a:ln>
        </p:spPr>
      </p:pic>
      <p:pic>
        <p:nvPicPr>
          <p:cNvPr id="141" name="Google Shape;141;g1f501eb343f_1_46"/>
          <p:cNvPicPr preferRelativeResize="0"/>
          <p:nvPr/>
        </p:nvPicPr>
        <p:blipFill>
          <a:blip r:embed="rId5">
            <a:alphaModFix/>
          </a:blip>
          <a:stretch>
            <a:fillRect/>
          </a:stretch>
        </p:blipFill>
        <p:spPr>
          <a:xfrm>
            <a:off x="11658900" y="1570050"/>
            <a:ext cx="2981325" cy="261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df345c8359_0_28"/>
          <p:cNvSpPr txBox="1"/>
          <p:nvPr>
            <p:ph type="title"/>
          </p:nvPr>
        </p:nvSpPr>
        <p:spPr>
          <a:xfrm>
            <a:off x="457200" y="274650"/>
            <a:ext cx="173583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pt-BR"/>
              <a:t>Metodologia :  Fragmentação do problema</a:t>
            </a:r>
            <a:endParaRPr b="1"/>
          </a:p>
        </p:txBody>
      </p:sp>
      <p:sp>
        <p:nvSpPr>
          <p:cNvPr id="147" name="Google Shape;147;g2df345c8359_0_28"/>
          <p:cNvSpPr txBox="1"/>
          <p:nvPr/>
        </p:nvSpPr>
        <p:spPr>
          <a:xfrm>
            <a:off x="457200" y="1975400"/>
            <a:ext cx="16509900" cy="21648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pt-BR" sz="3000">
                <a:solidFill>
                  <a:srgbClr val="0D0D0D"/>
                </a:solidFill>
                <a:highlight>
                  <a:srgbClr val="FFFFFF"/>
                </a:highlight>
                <a:latin typeface="Roboto"/>
                <a:ea typeface="Roboto"/>
                <a:cs typeface="Roboto"/>
                <a:sym typeface="Roboto"/>
              </a:rPr>
              <a:t>Considerando que as imagens podem ser divididas em quatro regiões: NE (Nordeste), SE (Sudeste), NO (Noroeste) e SO (Sudoeste), esse processo ajuda a compreender a direção do desmatamento e a verificar se ele segue o mesmo padrão em todos os municípios. </a:t>
            </a:r>
            <a:endParaRPr sz="3000">
              <a:solidFill>
                <a:schemeClr val="dk1"/>
              </a:solidFill>
              <a:latin typeface="Manrope"/>
              <a:ea typeface="Manrope"/>
              <a:cs typeface="Manrope"/>
              <a:sym typeface="Manrope"/>
            </a:endParaRPr>
          </a:p>
        </p:txBody>
      </p:sp>
      <p:pic>
        <p:nvPicPr>
          <p:cNvPr id="148" name="Google Shape;148;g2df345c8359_0_28"/>
          <p:cNvPicPr preferRelativeResize="0"/>
          <p:nvPr/>
        </p:nvPicPr>
        <p:blipFill>
          <a:blip r:embed="rId3">
            <a:alphaModFix/>
          </a:blip>
          <a:stretch>
            <a:fillRect/>
          </a:stretch>
        </p:blipFill>
        <p:spPr>
          <a:xfrm>
            <a:off x="4471538" y="3987800"/>
            <a:ext cx="9344925" cy="597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uclio Digital School">
  <a:themeElements>
    <a:clrScheme name="Office">
      <a:dk1>
        <a:srgbClr val="000000"/>
      </a:dk1>
      <a:lt1>
        <a:srgbClr val="FFFFFF"/>
      </a:lt1>
      <a:dk2>
        <a:srgbClr val="EAEAEA"/>
      </a:dk2>
      <a:lt2>
        <a:srgbClr val="FCB700"/>
      </a:lt2>
      <a:accent1>
        <a:srgbClr val="141414"/>
      </a:accent1>
      <a:accent2>
        <a:srgbClr val="343434"/>
      </a:accent2>
      <a:accent3>
        <a:srgbClr val="676767"/>
      </a:accent3>
      <a:accent4>
        <a:srgbClr val="9A9A9A"/>
      </a:accent4>
      <a:accent5>
        <a:srgbClr val="FFDB7C"/>
      </a:accent5>
      <a:accent6>
        <a:srgbClr val="FFF7E2"/>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